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1" r:id="rId6"/>
    <p:sldId id="260" r:id="rId7"/>
    <p:sldId id="262" r:id="rId8"/>
    <p:sldId id="282" r:id="rId9"/>
    <p:sldId id="263" r:id="rId10"/>
    <p:sldId id="264" r:id="rId11"/>
    <p:sldId id="265" r:id="rId12"/>
    <p:sldId id="267" r:id="rId13"/>
    <p:sldId id="268" r:id="rId14"/>
    <p:sldId id="281" r:id="rId15"/>
    <p:sldId id="269" r:id="rId16"/>
    <p:sldId id="276" r:id="rId17"/>
    <p:sldId id="277" r:id="rId18"/>
    <p:sldId id="271" r:id="rId19"/>
    <p:sldId id="275" r:id="rId20"/>
    <p:sldId id="278" r:id="rId21"/>
    <p:sldId id="279" r:id="rId22"/>
    <p:sldId id="270" r:id="rId23"/>
    <p:sldId id="272" r:id="rId24"/>
    <p:sldId id="283" r:id="rId25"/>
    <p:sldId id="274" r:id="rId26"/>
    <p:sldId id="273" r:id="rId27"/>
    <p:sldId id="284"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FF"/>
    <a:srgbClr val="990000"/>
    <a:srgbClr val="226C30"/>
    <a:srgbClr val="226C39"/>
    <a:srgbClr val="1F6F3F"/>
    <a:srgbClr val="236B23"/>
    <a:srgbClr val="116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860" autoAdjust="0"/>
  </p:normalViewPr>
  <p:slideViewPr>
    <p:cSldViewPr snapToGrid="0">
      <p:cViewPr varScale="1">
        <p:scale>
          <a:sx n="59" d="100"/>
          <a:sy n="59" d="100"/>
        </p:scale>
        <p:origin x="1326"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E1687D-3670-42B4-80E2-4E336C1719D8}" type="datetimeFigureOut">
              <a:rPr lang="en-GB" smtClean="0"/>
              <a:t>14/11/2025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789531-988F-4019-BE7A-6C6805768CF1}" type="slidenum">
              <a:rPr lang="en-GB" smtClean="0"/>
              <a:t>‹#›</a:t>
            </a:fld>
            <a:endParaRPr lang="en-GB"/>
          </a:p>
        </p:txBody>
      </p:sp>
    </p:spTree>
    <p:extLst>
      <p:ext uri="{BB962C8B-B14F-4D97-AF65-F5344CB8AC3E}">
        <p14:creationId xmlns:p14="http://schemas.microsoft.com/office/powerpoint/2010/main" val="24137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789531-988F-4019-BE7A-6C6805768CF1}" type="slidenum">
              <a:rPr lang="en-GB" smtClean="0"/>
              <a:t>2</a:t>
            </a:fld>
            <a:endParaRPr lang="en-GB"/>
          </a:p>
        </p:txBody>
      </p:sp>
    </p:spTree>
    <p:extLst>
      <p:ext uri="{BB962C8B-B14F-4D97-AF65-F5344CB8AC3E}">
        <p14:creationId xmlns:p14="http://schemas.microsoft.com/office/powerpoint/2010/main" val="285911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E0B3-E8F0-429A-B1A9-2D0695AA1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A490A-E3A9-1A61-31CB-3FD11FB14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52125-3CD6-4DB1-A27C-BCF3C48669B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3B668DC-BC16-D859-6552-BFA98082AD3E}"/>
              </a:ext>
            </a:extLst>
          </p:cNvPr>
          <p:cNvSpPr>
            <a:spLocks noGrp="1"/>
          </p:cNvSpPr>
          <p:nvPr>
            <p:ph type="sldNum" sz="quarter" idx="5"/>
          </p:nvPr>
        </p:nvSpPr>
        <p:spPr/>
        <p:txBody>
          <a:bodyPr/>
          <a:lstStyle/>
          <a:p>
            <a:fld id="{82789531-988F-4019-BE7A-6C6805768CF1}" type="slidenum">
              <a:rPr lang="en-GB" smtClean="0"/>
              <a:t>3</a:t>
            </a:fld>
            <a:endParaRPr lang="en-GB"/>
          </a:p>
        </p:txBody>
      </p:sp>
    </p:spTree>
    <p:extLst>
      <p:ext uri="{BB962C8B-B14F-4D97-AF65-F5344CB8AC3E}">
        <p14:creationId xmlns:p14="http://schemas.microsoft.com/office/powerpoint/2010/main" val="1278780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ABF7-3299-0041-B6A8-B6D8BDE1A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533F2-9AFB-BD76-65FD-3226A396B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B0205-D031-C4B8-91FA-BEB499A3E3B0}"/>
              </a:ext>
            </a:extLst>
          </p:cNvPr>
          <p:cNvSpPr>
            <a:spLocks noGrp="1"/>
          </p:cNvSpPr>
          <p:nvPr>
            <p:ph type="body" idx="1"/>
          </p:nvPr>
        </p:nvSpPr>
        <p:spPr/>
        <p:txBody>
          <a:bodyPr/>
          <a:lstStyle/>
          <a:p>
            <a:r>
              <a:rPr lang="en-GB" dirty="0"/>
              <a:t>How we track participation</a:t>
            </a:r>
          </a:p>
        </p:txBody>
      </p:sp>
      <p:sp>
        <p:nvSpPr>
          <p:cNvPr id="4" name="Slide Number Placeholder 3">
            <a:extLst>
              <a:ext uri="{FF2B5EF4-FFF2-40B4-BE49-F238E27FC236}">
                <a16:creationId xmlns:a16="http://schemas.microsoft.com/office/drawing/2014/main" id="{4CED21C8-1F46-D6BC-364C-69B063270283}"/>
              </a:ext>
            </a:extLst>
          </p:cNvPr>
          <p:cNvSpPr>
            <a:spLocks noGrp="1"/>
          </p:cNvSpPr>
          <p:nvPr>
            <p:ph type="sldNum" sz="quarter" idx="5"/>
          </p:nvPr>
        </p:nvSpPr>
        <p:spPr/>
        <p:txBody>
          <a:bodyPr/>
          <a:lstStyle/>
          <a:p>
            <a:fld id="{82789531-988F-4019-BE7A-6C6805768CF1}" type="slidenum">
              <a:rPr lang="en-GB" smtClean="0"/>
              <a:t>4</a:t>
            </a:fld>
            <a:endParaRPr lang="en-GB"/>
          </a:p>
        </p:txBody>
      </p:sp>
    </p:spTree>
    <p:extLst>
      <p:ext uri="{BB962C8B-B14F-4D97-AF65-F5344CB8AC3E}">
        <p14:creationId xmlns:p14="http://schemas.microsoft.com/office/powerpoint/2010/main" val="376933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0FCEA-B850-9613-3365-EAE7A6C5E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54E0C-D41B-A76E-8451-F0476E1FA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D75052-3EB7-DAD6-C489-FAFEBA8E2B8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9263796-2F5C-05A3-DB9F-F9D7B3EC5A46}"/>
              </a:ext>
            </a:extLst>
          </p:cNvPr>
          <p:cNvSpPr>
            <a:spLocks noGrp="1"/>
          </p:cNvSpPr>
          <p:nvPr>
            <p:ph type="sldNum" sz="quarter" idx="5"/>
          </p:nvPr>
        </p:nvSpPr>
        <p:spPr/>
        <p:txBody>
          <a:bodyPr/>
          <a:lstStyle/>
          <a:p>
            <a:fld id="{82789531-988F-4019-BE7A-6C6805768CF1}" type="slidenum">
              <a:rPr lang="en-GB" smtClean="0"/>
              <a:t>5</a:t>
            </a:fld>
            <a:endParaRPr lang="en-GB"/>
          </a:p>
        </p:txBody>
      </p:sp>
    </p:spTree>
    <p:extLst>
      <p:ext uri="{BB962C8B-B14F-4D97-AF65-F5344CB8AC3E}">
        <p14:creationId xmlns:p14="http://schemas.microsoft.com/office/powerpoint/2010/main" val="353425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AECD2-83C1-2B7D-1632-BF9456C32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CF6D6-79E9-DF9D-4A8A-0FD2AB0CF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47845-B338-1965-B749-4B6BD7C77B87}"/>
              </a:ext>
            </a:extLst>
          </p:cNvPr>
          <p:cNvSpPr>
            <a:spLocks noGrp="1"/>
          </p:cNvSpPr>
          <p:nvPr>
            <p:ph type="body" idx="1"/>
          </p:nvPr>
        </p:nvSpPr>
        <p:spPr/>
        <p:txBody>
          <a:bodyPr/>
          <a:lstStyle/>
          <a:p>
            <a:r>
              <a:rPr lang="en-GB" dirty="0"/>
              <a:t>How do students choose their careers? </a:t>
            </a:r>
            <a:r>
              <a:rPr lang="en-GB" dirty="0" err="1"/>
              <a:t>Throufgh</a:t>
            </a:r>
            <a:r>
              <a:rPr lang="en-GB" dirty="0"/>
              <a:t> exploring, through experiencing, through talking to professionals within the field</a:t>
            </a:r>
          </a:p>
        </p:txBody>
      </p:sp>
      <p:sp>
        <p:nvSpPr>
          <p:cNvPr id="4" name="Slide Number Placeholder 3">
            <a:extLst>
              <a:ext uri="{FF2B5EF4-FFF2-40B4-BE49-F238E27FC236}">
                <a16:creationId xmlns:a16="http://schemas.microsoft.com/office/drawing/2014/main" id="{39A3697E-6B79-3E98-D986-0527292E49B7}"/>
              </a:ext>
            </a:extLst>
          </p:cNvPr>
          <p:cNvSpPr>
            <a:spLocks noGrp="1"/>
          </p:cNvSpPr>
          <p:nvPr>
            <p:ph type="sldNum" sz="quarter" idx="5"/>
          </p:nvPr>
        </p:nvSpPr>
        <p:spPr/>
        <p:txBody>
          <a:bodyPr/>
          <a:lstStyle/>
          <a:p>
            <a:fld id="{82789531-988F-4019-BE7A-6C6805768CF1}" type="slidenum">
              <a:rPr lang="en-GB" smtClean="0"/>
              <a:t>7</a:t>
            </a:fld>
            <a:endParaRPr lang="en-GB"/>
          </a:p>
        </p:txBody>
      </p:sp>
    </p:spTree>
    <p:extLst>
      <p:ext uri="{BB962C8B-B14F-4D97-AF65-F5344CB8AC3E}">
        <p14:creationId xmlns:p14="http://schemas.microsoft.com/office/powerpoint/2010/main" val="81728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E4043-5AB7-1A3E-8DA4-F6FFCBDB4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C3BD3-9156-6ADE-8102-75B547EE0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1BC93-7491-CE3F-15A1-8C3C477847EB}"/>
              </a:ext>
            </a:extLst>
          </p:cNvPr>
          <p:cNvSpPr>
            <a:spLocks noGrp="1"/>
          </p:cNvSpPr>
          <p:nvPr>
            <p:ph type="body" idx="1"/>
          </p:nvPr>
        </p:nvSpPr>
        <p:spPr/>
        <p:txBody>
          <a:bodyPr/>
          <a:lstStyle/>
          <a:p>
            <a:r>
              <a:rPr lang="en-GB" dirty="0"/>
              <a:t>How do students choose their careers? </a:t>
            </a:r>
            <a:r>
              <a:rPr lang="en-GB" dirty="0" err="1"/>
              <a:t>Throufgh</a:t>
            </a:r>
            <a:r>
              <a:rPr lang="en-GB" dirty="0"/>
              <a:t> exploring, through experiencing, through talking to professionals within the field</a:t>
            </a:r>
          </a:p>
        </p:txBody>
      </p:sp>
      <p:sp>
        <p:nvSpPr>
          <p:cNvPr id="4" name="Slide Number Placeholder 3">
            <a:extLst>
              <a:ext uri="{FF2B5EF4-FFF2-40B4-BE49-F238E27FC236}">
                <a16:creationId xmlns:a16="http://schemas.microsoft.com/office/drawing/2014/main" id="{E4AE45E4-085B-5137-BB7F-B04D52A1BB5B}"/>
              </a:ext>
            </a:extLst>
          </p:cNvPr>
          <p:cNvSpPr>
            <a:spLocks noGrp="1"/>
          </p:cNvSpPr>
          <p:nvPr>
            <p:ph type="sldNum" sz="quarter" idx="5"/>
          </p:nvPr>
        </p:nvSpPr>
        <p:spPr/>
        <p:txBody>
          <a:bodyPr/>
          <a:lstStyle/>
          <a:p>
            <a:fld id="{82789531-988F-4019-BE7A-6C6805768CF1}" type="slidenum">
              <a:rPr lang="en-GB" smtClean="0"/>
              <a:t>8</a:t>
            </a:fld>
            <a:endParaRPr lang="en-GB"/>
          </a:p>
        </p:txBody>
      </p:sp>
    </p:spTree>
    <p:extLst>
      <p:ext uri="{BB962C8B-B14F-4D97-AF65-F5344CB8AC3E}">
        <p14:creationId xmlns:p14="http://schemas.microsoft.com/office/powerpoint/2010/main" val="79878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789531-988F-4019-BE7A-6C6805768CF1}" type="slidenum">
              <a:rPr lang="en-GB" smtClean="0"/>
              <a:t>10</a:t>
            </a:fld>
            <a:endParaRPr lang="en-GB"/>
          </a:p>
        </p:txBody>
      </p:sp>
    </p:spTree>
    <p:extLst>
      <p:ext uri="{BB962C8B-B14F-4D97-AF65-F5344CB8AC3E}">
        <p14:creationId xmlns:p14="http://schemas.microsoft.com/office/powerpoint/2010/main" val="159207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789531-988F-4019-BE7A-6C6805768CF1}" type="slidenum">
              <a:rPr lang="en-GB" smtClean="0"/>
              <a:t>18</a:t>
            </a:fld>
            <a:endParaRPr lang="en-GB"/>
          </a:p>
        </p:txBody>
      </p:sp>
    </p:spTree>
    <p:extLst>
      <p:ext uri="{BB962C8B-B14F-4D97-AF65-F5344CB8AC3E}">
        <p14:creationId xmlns:p14="http://schemas.microsoft.com/office/powerpoint/2010/main" val="295270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12E552-9258-4E17-A4DF-93EA517D6B64}"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228404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12E552-9258-4E17-A4DF-93EA517D6B64}"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188999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12E552-9258-4E17-A4DF-93EA517D6B64}"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91990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12E552-9258-4E17-A4DF-93EA517D6B64}"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326614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2E552-9258-4E17-A4DF-93EA517D6B64}"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7556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12E552-9258-4E17-A4DF-93EA517D6B64}"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153152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12E552-9258-4E17-A4DF-93EA517D6B64}" type="datetimeFigureOut">
              <a:rPr lang="en-GB" smtClean="0"/>
              <a:t>14/11/2025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282743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12E552-9258-4E17-A4DF-93EA517D6B64}" type="datetimeFigureOut">
              <a:rPr lang="en-GB" smtClean="0"/>
              <a:t>14/11/2025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285502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2E552-9258-4E17-A4DF-93EA517D6B64}" type="datetimeFigureOut">
              <a:rPr lang="en-GB" smtClean="0"/>
              <a:t>14/11/2025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171409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12E552-9258-4E17-A4DF-93EA517D6B64}"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33501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12E552-9258-4E17-A4DF-93EA517D6B64}"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EF1573-CAEC-4002-9E76-939FA7A6554F}" type="slidenum">
              <a:rPr lang="en-GB" smtClean="0"/>
              <a:t>‹#›</a:t>
            </a:fld>
            <a:endParaRPr lang="en-GB"/>
          </a:p>
        </p:txBody>
      </p:sp>
    </p:spTree>
    <p:extLst>
      <p:ext uri="{BB962C8B-B14F-4D97-AF65-F5344CB8AC3E}">
        <p14:creationId xmlns:p14="http://schemas.microsoft.com/office/powerpoint/2010/main" val="149395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C3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2E552-9258-4E17-A4DF-93EA517D6B64}" type="datetimeFigureOut">
              <a:rPr lang="en-GB" smtClean="0"/>
              <a:t>14/11/2025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F1573-CAEC-4002-9E76-939FA7A6554F}" type="slidenum">
              <a:rPr lang="en-GB" smtClean="0"/>
              <a:t>‹#›</a:t>
            </a:fld>
            <a:endParaRPr lang="en-GB"/>
          </a:p>
        </p:txBody>
      </p:sp>
    </p:spTree>
    <p:extLst>
      <p:ext uri="{BB962C8B-B14F-4D97-AF65-F5344CB8AC3E}">
        <p14:creationId xmlns:p14="http://schemas.microsoft.com/office/powerpoint/2010/main" val="2859280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outreach.com/" TargetMode="External"/><Relationship Id="rId2" Type="http://schemas.openxmlformats.org/officeDocument/2006/relationships/hyperlink" Target="https://www.futuresforall.org/"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esemployers@leeds.gov.uk" TargetMode="External"/><Relationship Id="rId2" Type="http://schemas.openxmlformats.org/officeDocument/2006/relationships/hyperlink" Target="https://school-outreach.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futuresforall.org/talks-librar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uttontrust.com/?gad_source=1&amp;gad_campaignid=20281133444&amp;gclid=EAIaIQobChMI0JO6rJHqkAMVvZFQBh2xij3NEAAYASAAEgIT5_D_BwE" TargetMode="External"/><Relationship Id="rId2" Type="http://schemas.openxmlformats.org/officeDocument/2006/relationships/hyperlink" Target="https://contextualoutreach.leeds.ac.uk/rfe/"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york.ac.uk/schools-and-colleges/post-16/next-step-york/?dm_i=7Q1P,29VG6,2HMG6O,4C0C4,1" TargetMode="External"/><Relationship Id="rId4" Type="http://schemas.openxmlformats.org/officeDocument/2006/relationships/hyperlink" Target="https://www.undergraduate.study.cam.ac.uk/stem-smar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ucas.com/advisers/guides-and-resources/adviser-news/news/gatsby-benchmark-4-and-the-new-statutory-duty-why-curriculum-is-now-careers-territory?check_logged_in=1&amp;sfmc_activityid=07809e67-c331-417b-9ab3-335dae8be3dc&amp;sfmc_id=266105968&amp;utm_campaign=AdviserNews_November25_UK_Signups&amp;utm_content=292970&amp;utm_id=7cb9c828-9eed-47e6-9ad8-6ada48ce1c24&amp;utm_medium=email&amp;utm_source=sfmc&amp;utm_term=Gatsby%20Benchmark%204%20and%20the%20new%20statutory%20du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9993" y="191583"/>
            <a:ext cx="4266322" cy="3402943"/>
          </a:xfrm>
        </p:spPr>
      </p:pic>
      <p:sp>
        <p:nvSpPr>
          <p:cNvPr id="2" name="TextBox 1">
            <a:extLst>
              <a:ext uri="{FF2B5EF4-FFF2-40B4-BE49-F238E27FC236}">
                <a16:creationId xmlns:a16="http://schemas.microsoft.com/office/drawing/2014/main" id="{597EDEA8-A342-5CA0-49DC-424777900BE2}"/>
              </a:ext>
            </a:extLst>
          </p:cNvPr>
          <p:cNvSpPr txBox="1"/>
          <p:nvPr/>
        </p:nvSpPr>
        <p:spPr>
          <a:xfrm>
            <a:off x="2392743" y="4049484"/>
            <a:ext cx="7406516" cy="1569660"/>
          </a:xfrm>
          <a:prstGeom prst="rect">
            <a:avLst/>
          </a:prstGeom>
          <a:noFill/>
        </p:spPr>
        <p:txBody>
          <a:bodyPr wrap="none" rtlCol="0">
            <a:spAutoFit/>
          </a:bodyPr>
          <a:lstStyle/>
          <a:p>
            <a:pPr algn="ctr"/>
            <a:r>
              <a:rPr lang="en-GB" sz="4800" b="1" dirty="0">
                <a:solidFill>
                  <a:srgbClr val="FFFFFF"/>
                </a:solidFill>
              </a:rPr>
              <a:t>Steph Metcalf</a:t>
            </a:r>
          </a:p>
          <a:p>
            <a:pPr algn="ctr"/>
            <a:r>
              <a:rPr lang="en-GB" sz="4800" b="1" dirty="0">
                <a:solidFill>
                  <a:srgbClr val="FFFFFF"/>
                </a:solidFill>
              </a:rPr>
              <a:t>Sixth Form Careers Manager</a:t>
            </a:r>
          </a:p>
        </p:txBody>
      </p:sp>
    </p:spTree>
    <p:extLst>
      <p:ext uri="{BB962C8B-B14F-4D97-AF65-F5344CB8AC3E}">
        <p14:creationId xmlns:p14="http://schemas.microsoft.com/office/powerpoint/2010/main" val="313580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EB71-D1E1-D7D2-B838-201D1E948DB7}"/>
              </a:ext>
            </a:extLst>
          </p:cNvPr>
          <p:cNvSpPr>
            <a:spLocks noGrp="1"/>
          </p:cNvSpPr>
          <p:nvPr>
            <p:ph type="title"/>
          </p:nvPr>
        </p:nvSpPr>
        <p:spPr>
          <a:xfrm>
            <a:off x="838200" y="244929"/>
            <a:ext cx="7162800" cy="1006816"/>
          </a:xfrm>
          <a:solidFill>
            <a:srgbClr val="660033"/>
          </a:solidFill>
          <a:ln w="38100">
            <a:solidFill>
              <a:schemeClr val="bg1"/>
            </a:solidFill>
          </a:ln>
        </p:spPr>
        <p:txBody>
          <a:bodyPr/>
          <a:lstStyle/>
          <a:p>
            <a:r>
              <a:rPr lang="en-GB" dirty="0">
                <a:solidFill>
                  <a:srgbClr val="FFFFFF"/>
                </a:solidFill>
              </a:rPr>
              <a:t>How I source the opportunities</a:t>
            </a:r>
          </a:p>
        </p:txBody>
      </p:sp>
      <p:sp>
        <p:nvSpPr>
          <p:cNvPr id="3" name="Content Placeholder 2">
            <a:extLst>
              <a:ext uri="{FF2B5EF4-FFF2-40B4-BE49-F238E27FC236}">
                <a16:creationId xmlns:a16="http://schemas.microsoft.com/office/drawing/2014/main" id="{1ABB6C58-14C6-41B7-E1B4-84F1109251A7}"/>
              </a:ext>
            </a:extLst>
          </p:cNvPr>
          <p:cNvSpPr>
            <a:spLocks noGrp="1"/>
          </p:cNvSpPr>
          <p:nvPr>
            <p:ph idx="1"/>
          </p:nvPr>
        </p:nvSpPr>
        <p:spPr>
          <a:xfrm>
            <a:off x="838199" y="1481929"/>
            <a:ext cx="10836729" cy="5131142"/>
          </a:xfrm>
          <a:ln>
            <a:solidFill>
              <a:srgbClr val="FFFFFF"/>
            </a:solidFill>
          </a:ln>
        </p:spPr>
        <p:txBody>
          <a:bodyPr>
            <a:normAutofit fontScale="85000" lnSpcReduction="20000"/>
          </a:bodyPr>
          <a:lstStyle/>
          <a:p>
            <a:pPr marL="0" indent="0">
              <a:buNone/>
            </a:pPr>
            <a:r>
              <a:rPr lang="en-GB" sz="3900" dirty="0">
                <a:solidFill>
                  <a:srgbClr val="FFFFFF"/>
                </a:solidFill>
              </a:rPr>
              <a:t>Local universities</a:t>
            </a:r>
          </a:p>
          <a:p>
            <a:r>
              <a:rPr lang="en-GB" sz="3000" dirty="0">
                <a:solidFill>
                  <a:srgbClr val="FFFFFF"/>
                </a:solidFill>
              </a:rPr>
              <a:t>We have a fantastic relationship with Leeds Trinity, Leeds Uni, Leeds Beckett, University of Law</a:t>
            </a:r>
          </a:p>
          <a:p>
            <a:r>
              <a:rPr lang="en-GB" sz="3000" dirty="0">
                <a:solidFill>
                  <a:srgbClr val="FFFFFF"/>
                </a:solidFill>
              </a:rPr>
              <a:t>The school outreach teams there are so very willing to get our students on campus (and they each worked with my target list of subjects, and incorporated careers into the events)</a:t>
            </a:r>
          </a:p>
          <a:p>
            <a:r>
              <a:rPr lang="en-GB" sz="3000" dirty="0">
                <a:solidFill>
                  <a:srgbClr val="FFFFFF"/>
                </a:solidFill>
              </a:rPr>
              <a:t>We’re lucky our students can travel to all 4 independently so meet staff there (cuts down on admin/cost/organisation)</a:t>
            </a:r>
          </a:p>
          <a:p>
            <a:r>
              <a:rPr lang="en-GB" sz="3000" dirty="0">
                <a:solidFill>
                  <a:srgbClr val="FFFFFF"/>
                </a:solidFill>
              </a:rPr>
              <a:t>But Huddersfield, Bradford, </a:t>
            </a:r>
            <a:r>
              <a:rPr lang="en-GB" sz="3000" dirty="0" err="1">
                <a:solidFill>
                  <a:srgbClr val="FFFFFF"/>
                </a:solidFill>
              </a:rPr>
              <a:t>Teeside</a:t>
            </a:r>
            <a:r>
              <a:rPr lang="en-GB" sz="3000" dirty="0">
                <a:solidFill>
                  <a:srgbClr val="FFFFFF"/>
                </a:solidFill>
              </a:rPr>
              <a:t> offer so many opportunities too and many offer travel bursaries. Bradford are coming in to prep all Y13 healthcare candidates </a:t>
            </a:r>
          </a:p>
          <a:p>
            <a:r>
              <a:rPr lang="en-GB" sz="3000" dirty="0">
                <a:solidFill>
                  <a:srgbClr val="FFFFFF"/>
                </a:solidFill>
              </a:rPr>
              <a:t>If too much to get students out to campus for tasters- the universities are more than happy to run workshops in school/in lessons- we’ve got a forensic science taster booked in with Huddersfield, in our science lab</a:t>
            </a:r>
          </a:p>
          <a:p>
            <a:r>
              <a:rPr lang="en-GB" sz="3000" dirty="0">
                <a:solidFill>
                  <a:srgbClr val="FFFFFF"/>
                </a:solidFill>
              </a:rPr>
              <a:t>Use Microsoft forms for ALL trips/opportunities- no paperwork!</a:t>
            </a:r>
          </a:p>
        </p:txBody>
      </p:sp>
      <p:pic>
        <p:nvPicPr>
          <p:cNvPr id="4" name="Picture 3">
            <a:extLst>
              <a:ext uri="{FF2B5EF4-FFF2-40B4-BE49-F238E27FC236}">
                <a16:creationId xmlns:a16="http://schemas.microsoft.com/office/drawing/2014/main" id="{F609E87F-0166-C755-8B5A-4993FFD5E19C}"/>
              </a:ext>
            </a:extLst>
          </p:cNvPr>
          <p:cNvPicPr>
            <a:picLocks noChangeAspect="1"/>
          </p:cNvPicPr>
          <p:nvPr/>
        </p:nvPicPr>
        <p:blipFill>
          <a:blip r:embed="rId3"/>
          <a:stretch>
            <a:fillRect/>
          </a:stretch>
        </p:blipFill>
        <p:spPr>
          <a:xfrm>
            <a:off x="10638064" y="244408"/>
            <a:ext cx="1431471" cy="1143132"/>
          </a:xfrm>
          <a:prstGeom prst="rect">
            <a:avLst/>
          </a:prstGeom>
        </p:spPr>
      </p:pic>
    </p:spTree>
    <p:extLst>
      <p:ext uri="{BB962C8B-B14F-4D97-AF65-F5344CB8AC3E}">
        <p14:creationId xmlns:p14="http://schemas.microsoft.com/office/powerpoint/2010/main" val="284681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00D-1AEF-44DF-AE3F-807094011026}"/>
              </a:ext>
            </a:extLst>
          </p:cNvPr>
          <p:cNvSpPr>
            <a:spLocks noGrp="1"/>
          </p:cNvSpPr>
          <p:nvPr>
            <p:ph type="title"/>
          </p:nvPr>
        </p:nvSpPr>
        <p:spPr>
          <a:xfrm>
            <a:off x="838201" y="365125"/>
            <a:ext cx="4925786" cy="1325563"/>
          </a:xfrm>
          <a:solidFill>
            <a:srgbClr val="660033"/>
          </a:solidFill>
          <a:ln w="38100">
            <a:solidFill>
              <a:schemeClr val="bg1"/>
            </a:solidFill>
          </a:ln>
        </p:spPr>
        <p:txBody>
          <a:bodyPr/>
          <a:lstStyle/>
          <a:p>
            <a:pPr algn="ctr"/>
            <a:r>
              <a:rPr lang="en-GB" dirty="0">
                <a:solidFill>
                  <a:srgbClr val="FFFFFF"/>
                </a:solidFill>
              </a:rPr>
              <a:t>Visiting speakers into school	</a:t>
            </a:r>
          </a:p>
        </p:txBody>
      </p:sp>
      <p:sp>
        <p:nvSpPr>
          <p:cNvPr id="3" name="Content Placeholder 2">
            <a:extLst>
              <a:ext uri="{FF2B5EF4-FFF2-40B4-BE49-F238E27FC236}">
                <a16:creationId xmlns:a16="http://schemas.microsoft.com/office/drawing/2014/main" id="{95A7CE83-02D1-AFB3-5145-9ACD3CCB16C7}"/>
              </a:ext>
            </a:extLst>
          </p:cNvPr>
          <p:cNvSpPr>
            <a:spLocks noGrp="1"/>
          </p:cNvSpPr>
          <p:nvPr>
            <p:ph idx="1"/>
          </p:nvPr>
        </p:nvSpPr>
        <p:spPr>
          <a:xfrm>
            <a:off x="838200" y="2141537"/>
            <a:ext cx="10515600" cy="4351338"/>
          </a:xfrm>
        </p:spPr>
        <p:txBody>
          <a:bodyPr/>
          <a:lstStyle/>
          <a:p>
            <a:r>
              <a:rPr lang="en-GB" dirty="0">
                <a:solidFill>
                  <a:srgbClr val="FFFFFF"/>
                </a:solidFill>
              </a:rPr>
              <a:t>We ask our alumni- see pic!</a:t>
            </a:r>
          </a:p>
          <a:p>
            <a:r>
              <a:rPr lang="en-GB" dirty="0">
                <a:solidFill>
                  <a:srgbClr val="FFFFFF"/>
                </a:solidFill>
              </a:rPr>
              <a:t>We ask our parents/carers for volunteers </a:t>
            </a:r>
          </a:p>
          <a:p>
            <a:pPr marL="0" indent="0">
              <a:buNone/>
            </a:pPr>
            <a:r>
              <a:rPr lang="en-GB" dirty="0">
                <a:solidFill>
                  <a:srgbClr val="FFFFFF"/>
                </a:solidFill>
              </a:rPr>
              <a:t>(or contact details of their company’s school </a:t>
            </a:r>
          </a:p>
          <a:p>
            <a:pPr marL="0" indent="0">
              <a:buNone/>
            </a:pPr>
            <a:r>
              <a:rPr lang="en-GB" dirty="0">
                <a:solidFill>
                  <a:srgbClr val="FFFFFF"/>
                </a:solidFill>
              </a:rPr>
              <a:t>outreach team)</a:t>
            </a:r>
          </a:p>
          <a:p>
            <a:r>
              <a:rPr lang="en-GB" dirty="0">
                <a:solidFill>
                  <a:srgbClr val="FFFFFF"/>
                </a:solidFill>
              </a:rPr>
              <a:t>We use </a:t>
            </a:r>
            <a:r>
              <a:rPr lang="en-GB" dirty="0">
                <a:solidFill>
                  <a:srgbClr val="FFFFFF"/>
                </a:solidFill>
                <a:hlinkClick r:id="rId2">
                  <a:extLst>
                    <a:ext uri="{A12FA001-AC4F-418D-AE19-62706E023703}">
                      <ahyp:hlinkClr xmlns:ahyp="http://schemas.microsoft.com/office/drawing/2018/hyperlinkcolor" val="tx"/>
                    </a:ext>
                  </a:extLst>
                </a:hlinkClick>
              </a:rPr>
              <a:t>Futures For All the UK's Top Social Mobility Charity | Futures For All</a:t>
            </a:r>
            <a:endParaRPr lang="en-GB" dirty="0">
              <a:solidFill>
                <a:srgbClr val="FFFFFF"/>
              </a:solidFill>
            </a:endParaRPr>
          </a:p>
          <a:p>
            <a:r>
              <a:rPr lang="en-GB" dirty="0">
                <a:solidFill>
                  <a:srgbClr val="FFFFFF"/>
                </a:solidFill>
              </a:rPr>
              <a:t>We use the </a:t>
            </a:r>
            <a:r>
              <a:rPr lang="en-GB" dirty="0">
                <a:solidFill>
                  <a:srgbClr val="FFFFFF"/>
                </a:solidFill>
                <a:hlinkClick r:id="rId3">
                  <a:extLst>
                    <a:ext uri="{A12FA001-AC4F-418D-AE19-62706E023703}">
                      <ahyp:hlinkClr xmlns:ahyp="http://schemas.microsoft.com/office/drawing/2018/hyperlinkcolor" val="tx"/>
                    </a:ext>
                  </a:extLst>
                </a:hlinkClick>
              </a:rPr>
              <a:t>School Outreach Company</a:t>
            </a:r>
            <a:endParaRPr lang="en-GB" dirty="0">
              <a:solidFill>
                <a:srgbClr val="FFFFFF"/>
              </a:solidFill>
            </a:endParaRPr>
          </a:p>
          <a:p>
            <a:r>
              <a:rPr lang="en-GB" dirty="0">
                <a:solidFill>
                  <a:srgbClr val="FFFFFF"/>
                </a:solidFill>
              </a:rPr>
              <a:t>We also have requests from companies to come in</a:t>
            </a:r>
          </a:p>
        </p:txBody>
      </p:sp>
      <p:pic>
        <p:nvPicPr>
          <p:cNvPr id="4" name="Picture 3">
            <a:extLst>
              <a:ext uri="{FF2B5EF4-FFF2-40B4-BE49-F238E27FC236}">
                <a16:creationId xmlns:a16="http://schemas.microsoft.com/office/drawing/2014/main" id="{02B3F65E-7C27-7275-8FDC-EB7AEA2519DF}"/>
              </a:ext>
            </a:extLst>
          </p:cNvPr>
          <p:cNvPicPr>
            <a:picLocks noChangeAspect="1"/>
          </p:cNvPicPr>
          <p:nvPr/>
        </p:nvPicPr>
        <p:blipFill>
          <a:blip r:embed="rId4"/>
          <a:stretch>
            <a:fillRect/>
          </a:stretch>
        </p:blipFill>
        <p:spPr>
          <a:xfrm>
            <a:off x="7635726" y="365125"/>
            <a:ext cx="4371211" cy="3609145"/>
          </a:xfrm>
          <a:prstGeom prst="rect">
            <a:avLst/>
          </a:prstGeom>
          <a:ln w="38100">
            <a:solidFill>
              <a:schemeClr val="bg1">
                <a:lumMod val="95000"/>
              </a:schemeClr>
            </a:solidFill>
          </a:ln>
        </p:spPr>
      </p:pic>
      <p:pic>
        <p:nvPicPr>
          <p:cNvPr id="5" name="Picture 4">
            <a:extLst>
              <a:ext uri="{FF2B5EF4-FFF2-40B4-BE49-F238E27FC236}">
                <a16:creationId xmlns:a16="http://schemas.microsoft.com/office/drawing/2014/main" id="{C48D6729-03A1-15A0-6648-5903A48C2F76}"/>
              </a:ext>
            </a:extLst>
          </p:cNvPr>
          <p:cNvPicPr>
            <a:picLocks noChangeAspect="1"/>
          </p:cNvPicPr>
          <p:nvPr/>
        </p:nvPicPr>
        <p:blipFill>
          <a:blip r:embed="rId5"/>
          <a:stretch>
            <a:fillRect/>
          </a:stretch>
        </p:blipFill>
        <p:spPr>
          <a:xfrm>
            <a:off x="10393135" y="5469551"/>
            <a:ext cx="1431471" cy="1143132"/>
          </a:xfrm>
          <a:prstGeom prst="rect">
            <a:avLst/>
          </a:prstGeom>
        </p:spPr>
      </p:pic>
    </p:spTree>
    <p:extLst>
      <p:ext uri="{BB962C8B-B14F-4D97-AF65-F5344CB8AC3E}">
        <p14:creationId xmlns:p14="http://schemas.microsoft.com/office/powerpoint/2010/main" val="272624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9146-610E-02E5-D07F-1BCF2A93E2BD}"/>
              </a:ext>
            </a:extLst>
          </p:cNvPr>
          <p:cNvSpPr>
            <a:spLocks noGrp="1"/>
          </p:cNvSpPr>
          <p:nvPr>
            <p:ph type="title"/>
          </p:nvPr>
        </p:nvSpPr>
        <p:spPr>
          <a:xfrm>
            <a:off x="261257" y="136525"/>
            <a:ext cx="11544300" cy="1325563"/>
          </a:xfrm>
          <a:solidFill>
            <a:srgbClr val="660033"/>
          </a:solidFill>
          <a:ln w="38100">
            <a:solidFill>
              <a:srgbClr val="FFFFFF"/>
            </a:solidFill>
          </a:ln>
        </p:spPr>
        <p:txBody>
          <a:bodyPr>
            <a:normAutofit/>
          </a:bodyPr>
          <a:lstStyle/>
          <a:p>
            <a:r>
              <a:rPr lang="en-GB" dirty="0">
                <a:solidFill>
                  <a:srgbClr val="FFFFFF"/>
                </a:solidFill>
              </a:rPr>
              <a:t>Large in school career events- encounters with employers- </a:t>
            </a:r>
            <a:r>
              <a:rPr lang="en-GB" sz="3600" dirty="0">
                <a:solidFill>
                  <a:srgbClr val="FFFFFF"/>
                </a:solidFill>
              </a:rPr>
              <a:t>high impact in terms of learner numbers</a:t>
            </a:r>
            <a:endParaRPr lang="en-GB" dirty="0">
              <a:solidFill>
                <a:srgbClr val="FFFFFF"/>
              </a:solidFill>
            </a:endParaRPr>
          </a:p>
        </p:txBody>
      </p:sp>
      <p:sp>
        <p:nvSpPr>
          <p:cNvPr id="3" name="Content Placeholder 2">
            <a:extLst>
              <a:ext uri="{FF2B5EF4-FFF2-40B4-BE49-F238E27FC236}">
                <a16:creationId xmlns:a16="http://schemas.microsoft.com/office/drawing/2014/main" id="{93792F89-E953-DD77-AB4C-6361EB6A89D5}"/>
              </a:ext>
            </a:extLst>
          </p:cNvPr>
          <p:cNvSpPr>
            <a:spLocks noGrp="1"/>
          </p:cNvSpPr>
          <p:nvPr>
            <p:ph sz="half" idx="1"/>
          </p:nvPr>
        </p:nvSpPr>
        <p:spPr>
          <a:xfrm>
            <a:off x="413657" y="1825625"/>
            <a:ext cx="5546271" cy="4761749"/>
          </a:xfrm>
          <a:ln w="28575">
            <a:solidFill>
              <a:srgbClr val="FFFFFF"/>
            </a:solidFill>
          </a:ln>
        </p:spPr>
        <p:txBody>
          <a:bodyPr>
            <a:normAutofit lnSpcReduction="10000"/>
          </a:bodyPr>
          <a:lstStyle/>
          <a:p>
            <a:r>
              <a:rPr lang="en-GB" dirty="0">
                <a:solidFill>
                  <a:srgbClr val="FFFFFF"/>
                </a:solidFill>
              </a:rPr>
              <a:t>New for 2025- we’ve just had our first Y12 Aspirations Week- Designed to inspire ALL students, early in their Sixth Form journey to think big and aim high.</a:t>
            </a:r>
          </a:p>
          <a:p>
            <a:r>
              <a:rPr lang="en-GB" dirty="0">
                <a:solidFill>
                  <a:srgbClr val="FFFFFF"/>
                </a:solidFill>
              </a:rPr>
              <a:t>Aspirations Careers Fair- ALL Y12 students attended – they had a 45 min slot within a lesson- this ensured ALL students came (their teachers brought them) rather than relying on them to turn up during free periods etc</a:t>
            </a:r>
          </a:p>
        </p:txBody>
      </p:sp>
      <p:pic>
        <p:nvPicPr>
          <p:cNvPr id="7" name="Content Placeholder 6">
            <a:extLst>
              <a:ext uri="{FF2B5EF4-FFF2-40B4-BE49-F238E27FC236}">
                <a16:creationId xmlns:a16="http://schemas.microsoft.com/office/drawing/2014/main" id="{DB397016-8A37-1228-D548-24BC57B8CA1F}"/>
              </a:ext>
            </a:extLst>
          </p:cNvPr>
          <p:cNvPicPr>
            <a:picLocks noGrp="1" noChangeAspect="1"/>
          </p:cNvPicPr>
          <p:nvPr>
            <p:ph sz="half" idx="2"/>
          </p:nvPr>
        </p:nvPicPr>
        <p:blipFill>
          <a:blip r:embed="rId2"/>
          <a:stretch>
            <a:fillRect/>
          </a:stretch>
        </p:blipFill>
        <p:spPr>
          <a:xfrm>
            <a:off x="6794064" y="1907565"/>
            <a:ext cx="4657707" cy="4679809"/>
          </a:xfrm>
          <a:prstGeom prst="rect">
            <a:avLst/>
          </a:prstGeom>
          <a:ln w="38100">
            <a:solidFill>
              <a:srgbClr val="660033"/>
            </a:solidFill>
          </a:ln>
        </p:spPr>
      </p:pic>
    </p:spTree>
    <p:extLst>
      <p:ext uri="{BB962C8B-B14F-4D97-AF65-F5344CB8AC3E}">
        <p14:creationId xmlns:p14="http://schemas.microsoft.com/office/powerpoint/2010/main" val="5234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9146-610E-02E5-D07F-1BCF2A93E2BD}"/>
              </a:ext>
            </a:extLst>
          </p:cNvPr>
          <p:cNvSpPr>
            <a:spLocks noGrp="1"/>
          </p:cNvSpPr>
          <p:nvPr>
            <p:ph type="title"/>
          </p:nvPr>
        </p:nvSpPr>
        <p:spPr>
          <a:xfrm>
            <a:off x="761999" y="214000"/>
            <a:ext cx="10765971" cy="1484171"/>
          </a:xfrm>
          <a:solidFill>
            <a:srgbClr val="660033"/>
          </a:solidFill>
          <a:ln w="38100">
            <a:solidFill>
              <a:schemeClr val="bg1">
                <a:lumMod val="95000"/>
              </a:schemeClr>
            </a:solidFill>
          </a:ln>
        </p:spPr>
        <p:txBody>
          <a:bodyPr>
            <a:normAutofit fontScale="90000"/>
          </a:bodyPr>
          <a:lstStyle/>
          <a:p>
            <a:r>
              <a:rPr lang="en-GB" dirty="0">
                <a:solidFill>
                  <a:srgbClr val="FFFFFF"/>
                </a:solidFill>
              </a:rPr>
              <a:t>Subject specific large in school events- </a:t>
            </a:r>
            <a:r>
              <a:rPr lang="en-GB" sz="3100" dirty="0">
                <a:solidFill>
                  <a:srgbClr val="FFFFFF"/>
                </a:solidFill>
              </a:rPr>
              <a:t>a more targeted approach but reaches a lot of students, and employers/HE enthusiastic about attending where a targeted group is identified</a:t>
            </a:r>
            <a:endParaRPr lang="en-GB" dirty="0">
              <a:solidFill>
                <a:srgbClr val="FFFFFF"/>
              </a:solidFill>
            </a:endParaRPr>
          </a:p>
        </p:txBody>
      </p:sp>
      <p:sp>
        <p:nvSpPr>
          <p:cNvPr id="3" name="Content Placeholder 2">
            <a:extLst>
              <a:ext uri="{FF2B5EF4-FFF2-40B4-BE49-F238E27FC236}">
                <a16:creationId xmlns:a16="http://schemas.microsoft.com/office/drawing/2014/main" id="{93792F89-E953-DD77-AB4C-6361EB6A89D5}"/>
              </a:ext>
            </a:extLst>
          </p:cNvPr>
          <p:cNvSpPr>
            <a:spLocks noGrp="1"/>
          </p:cNvSpPr>
          <p:nvPr>
            <p:ph sz="half" idx="1"/>
          </p:nvPr>
        </p:nvSpPr>
        <p:spPr>
          <a:xfrm>
            <a:off x="838200" y="2123058"/>
            <a:ext cx="5181600" cy="4351338"/>
          </a:xfrm>
        </p:spPr>
        <p:txBody>
          <a:bodyPr>
            <a:normAutofit/>
          </a:bodyPr>
          <a:lstStyle/>
          <a:p>
            <a:r>
              <a:rPr lang="en-GB" dirty="0">
                <a:solidFill>
                  <a:srgbClr val="FFFFFF"/>
                </a:solidFill>
              </a:rPr>
              <a:t>This will be 3</a:t>
            </a:r>
            <a:r>
              <a:rPr lang="en-GB" baseline="30000" dirty="0">
                <a:solidFill>
                  <a:srgbClr val="FFFFFF"/>
                </a:solidFill>
              </a:rPr>
              <a:t>rd</a:t>
            </a:r>
            <a:r>
              <a:rPr lang="en-GB" dirty="0">
                <a:solidFill>
                  <a:srgbClr val="FFFFFF"/>
                </a:solidFill>
              </a:rPr>
              <a:t> year running large subject specific in-school events</a:t>
            </a:r>
          </a:p>
          <a:p>
            <a:r>
              <a:rPr lang="en-GB" u="sng" dirty="0">
                <a:solidFill>
                  <a:srgbClr val="FFFFFF"/>
                </a:solidFill>
              </a:rPr>
              <a:t>Careers in Engineering* Showcase</a:t>
            </a:r>
            <a:r>
              <a:rPr lang="en-GB" dirty="0">
                <a:solidFill>
                  <a:srgbClr val="FFFFFF"/>
                </a:solidFill>
              </a:rPr>
              <a:t>- Maths/Science students </a:t>
            </a:r>
          </a:p>
          <a:p>
            <a:r>
              <a:rPr lang="en-GB" u="sng" dirty="0">
                <a:solidFill>
                  <a:srgbClr val="FFFFFF"/>
                </a:solidFill>
              </a:rPr>
              <a:t>Careers in Social Sciences Showcase</a:t>
            </a:r>
            <a:r>
              <a:rPr lang="en-GB" dirty="0">
                <a:solidFill>
                  <a:srgbClr val="FFFFFF"/>
                </a:solidFill>
              </a:rPr>
              <a:t>- Psychology, Sociology, Economics</a:t>
            </a:r>
          </a:p>
          <a:p>
            <a:r>
              <a:rPr lang="en-GB" dirty="0">
                <a:solidFill>
                  <a:srgbClr val="FFFFFF"/>
                </a:solidFill>
              </a:rPr>
              <a:t>Speed networking style!</a:t>
            </a:r>
          </a:p>
          <a:p>
            <a:r>
              <a:rPr lang="en-GB" sz="2000" dirty="0">
                <a:solidFill>
                  <a:srgbClr val="FFFFFF"/>
                </a:solidFill>
              </a:rPr>
              <a:t>*Poss amending for 2026</a:t>
            </a:r>
          </a:p>
        </p:txBody>
      </p:sp>
      <p:pic>
        <p:nvPicPr>
          <p:cNvPr id="5" name="Content Placeholder 4">
            <a:extLst>
              <a:ext uri="{FF2B5EF4-FFF2-40B4-BE49-F238E27FC236}">
                <a16:creationId xmlns:a16="http://schemas.microsoft.com/office/drawing/2014/main" id="{418664C1-5725-5F87-5008-76D4B3AB0257}"/>
              </a:ext>
            </a:extLst>
          </p:cNvPr>
          <p:cNvPicPr>
            <a:picLocks noGrp="1" noChangeAspect="1"/>
          </p:cNvPicPr>
          <p:nvPr>
            <p:ph sz="half" idx="2"/>
          </p:nvPr>
        </p:nvPicPr>
        <p:blipFill>
          <a:blip r:embed="rId2"/>
          <a:stretch>
            <a:fillRect/>
          </a:stretch>
        </p:blipFill>
        <p:spPr>
          <a:xfrm>
            <a:off x="6689122" y="1986577"/>
            <a:ext cx="4027872" cy="2459959"/>
          </a:xfrm>
          <a:prstGeom prst="rect">
            <a:avLst/>
          </a:prstGeom>
        </p:spPr>
      </p:pic>
      <p:pic>
        <p:nvPicPr>
          <p:cNvPr id="6" name="Picture 5">
            <a:extLst>
              <a:ext uri="{FF2B5EF4-FFF2-40B4-BE49-F238E27FC236}">
                <a16:creationId xmlns:a16="http://schemas.microsoft.com/office/drawing/2014/main" id="{CC56B2C3-2204-052C-52D8-057B88489EB3}"/>
              </a:ext>
            </a:extLst>
          </p:cNvPr>
          <p:cNvPicPr>
            <a:picLocks noChangeAspect="1"/>
          </p:cNvPicPr>
          <p:nvPr/>
        </p:nvPicPr>
        <p:blipFill>
          <a:blip r:embed="rId3"/>
          <a:stretch>
            <a:fillRect/>
          </a:stretch>
        </p:blipFill>
        <p:spPr>
          <a:xfrm>
            <a:off x="5135026" y="4734942"/>
            <a:ext cx="6218774" cy="1899147"/>
          </a:xfrm>
          <a:prstGeom prst="rect">
            <a:avLst/>
          </a:prstGeom>
        </p:spPr>
      </p:pic>
    </p:spTree>
    <p:extLst>
      <p:ext uri="{BB962C8B-B14F-4D97-AF65-F5344CB8AC3E}">
        <p14:creationId xmlns:p14="http://schemas.microsoft.com/office/powerpoint/2010/main" val="39424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B7435-BDCB-1181-D60E-B5C12FA5CD9A}"/>
              </a:ext>
            </a:extLst>
          </p:cNvPr>
          <p:cNvSpPr>
            <a:spLocks noGrp="1"/>
          </p:cNvSpPr>
          <p:nvPr>
            <p:ph type="title"/>
          </p:nvPr>
        </p:nvSpPr>
        <p:spPr>
          <a:solidFill>
            <a:srgbClr val="660033"/>
          </a:solidFill>
          <a:ln>
            <a:solidFill>
              <a:srgbClr val="FFFFFF"/>
            </a:solidFill>
          </a:ln>
        </p:spPr>
        <p:txBody>
          <a:bodyPr/>
          <a:lstStyle/>
          <a:p>
            <a:pPr algn="ctr"/>
            <a:r>
              <a:rPr lang="en-GB" dirty="0">
                <a:solidFill>
                  <a:schemeClr val="bg1"/>
                </a:solidFill>
              </a:rPr>
              <a:t>Logistics of the speed-networking events</a:t>
            </a:r>
          </a:p>
        </p:txBody>
      </p:sp>
      <p:sp>
        <p:nvSpPr>
          <p:cNvPr id="3" name="Content Placeholder 2">
            <a:extLst>
              <a:ext uri="{FF2B5EF4-FFF2-40B4-BE49-F238E27FC236}">
                <a16:creationId xmlns:a16="http://schemas.microsoft.com/office/drawing/2014/main" id="{A699B0FB-2C77-EE41-C447-C7D70DF4CD2E}"/>
              </a:ext>
            </a:extLst>
          </p:cNvPr>
          <p:cNvSpPr>
            <a:spLocks noGrp="1"/>
          </p:cNvSpPr>
          <p:nvPr>
            <p:ph sz="half" idx="1"/>
          </p:nvPr>
        </p:nvSpPr>
        <p:spPr>
          <a:xfrm>
            <a:off x="593273" y="2141537"/>
            <a:ext cx="5181600" cy="4351338"/>
          </a:xfrm>
          <a:ln>
            <a:solidFill>
              <a:schemeClr val="bg1">
                <a:lumMod val="95000"/>
              </a:schemeClr>
            </a:solidFill>
          </a:ln>
        </p:spPr>
        <p:txBody>
          <a:bodyPr>
            <a:normAutofit lnSpcReduction="10000"/>
          </a:bodyPr>
          <a:lstStyle/>
          <a:p>
            <a:r>
              <a:rPr lang="en-GB" dirty="0">
                <a:solidFill>
                  <a:srgbClr val="FFFFFF"/>
                </a:solidFill>
              </a:rPr>
              <a:t>Take place over a double period- students attend but this is speed networking style, not careers fair</a:t>
            </a:r>
          </a:p>
          <a:p>
            <a:endParaRPr lang="en-GB" dirty="0">
              <a:solidFill>
                <a:srgbClr val="FFFFFF"/>
              </a:solidFill>
            </a:endParaRPr>
          </a:p>
          <a:p>
            <a:r>
              <a:rPr lang="en-GB" dirty="0">
                <a:solidFill>
                  <a:srgbClr val="FFFFFF"/>
                </a:solidFill>
              </a:rPr>
              <a:t>We ‘make’ students sit down with the employer for </a:t>
            </a:r>
            <a:r>
              <a:rPr lang="en-GB" dirty="0" err="1">
                <a:solidFill>
                  <a:srgbClr val="FFFFFF"/>
                </a:solidFill>
              </a:rPr>
              <a:t>approx</a:t>
            </a:r>
            <a:r>
              <a:rPr lang="en-GB" dirty="0">
                <a:solidFill>
                  <a:srgbClr val="FFFFFF"/>
                </a:solidFill>
              </a:rPr>
              <a:t> 8 mins to ask questions, hear about the industry, actually look another person in the eye (!) then move on to the next table</a:t>
            </a:r>
          </a:p>
          <a:p>
            <a:endParaRPr lang="en-GB" dirty="0"/>
          </a:p>
        </p:txBody>
      </p:sp>
      <p:sp>
        <p:nvSpPr>
          <p:cNvPr id="4" name="Content Placeholder 3">
            <a:extLst>
              <a:ext uri="{FF2B5EF4-FFF2-40B4-BE49-F238E27FC236}">
                <a16:creationId xmlns:a16="http://schemas.microsoft.com/office/drawing/2014/main" id="{A1870A6C-4938-5AAE-1C43-B1AC6EFE15A3}"/>
              </a:ext>
            </a:extLst>
          </p:cNvPr>
          <p:cNvSpPr>
            <a:spLocks noGrp="1"/>
          </p:cNvSpPr>
          <p:nvPr>
            <p:ph sz="half" idx="2"/>
          </p:nvPr>
        </p:nvSpPr>
        <p:spPr>
          <a:xfrm>
            <a:off x="6417128" y="2141537"/>
            <a:ext cx="5181600" cy="4351338"/>
          </a:xfrm>
          <a:ln>
            <a:solidFill>
              <a:schemeClr val="bg1">
                <a:lumMod val="95000"/>
              </a:schemeClr>
            </a:solidFill>
          </a:ln>
        </p:spPr>
        <p:txBody>
          <a:bodyPr>
            <a:normAutofit lnSpcReduction="10000"/>
          </a:bodyPr>
          <a:lstStyle/>
          <a:p>
            <a:r>
              <a:rPr lang="en-GB" dirty="0">
                <a:solidFill>
                  <a:srgbClr val="FFFFFF"/>
                </a:solidFill>
              </a:rPr>
              <a:t>Each of these events is for 100ish students from specific subjects</a:t>
            </a:r>
          </a:p>
          <a:p>
            <a:endParaRPr lang="en-GB" dirty="0">
              <a:solidFill>
                <a:srgbClr val="FFFFFF"/>
              </a:solidFill>
            </a:endParaRPr>
          </a:p>
          <a:p>
            <a:r>
              <a:rPr lang="en-GB" dirty="0">
                <a:solidFill>
                  <a:srgbClr val="FFFFFF"/>
                </a:solidFill>
              </a:rPr>
              <a:t>Always allow students from other subjects to attend for the last 30 mins</a:t>
            </a:r>
          </a:p>
          <a:p>
            <a:endParaRPr lang="en-GB" dirty="0">
              <a:solidFill>
                <a:srgbClr val="FFFFFF"/>
              </a:solidFill>
            </a:endParaRPr>
          </a:p>
          <a:p>
            <a:r>
              <a:rPr lang="en-GB" dirty="0">
                <a:solidFill>
                  <a:srgbClr val="FFFFFF"/>
                </a:solidFill>
              </a:rPr>
              <a:t>This then led to mock interviews with LTU</a:t>
            </a:r>
          </a:p>
          <a:p>
            <a:endParaRPr lang="en-GB" dirty="0"/>
          </a:p>
        </p:txBody>
      </p:sp>
    </p:spTree>
    <p:extLst>
      <p:ext uri="{BB962C8B-B14F-4D97-AF65-F5344CB8AC3E}">
        <p14:creationId xmlns:p14="http://schemas.microsoft.com/office/powerpoint/2010/main" val="65873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00D-1AEF-44DF-AE3F-807094011026}"/>
              </a:ext>
            </a:extLst>
          </p:cNvPr>
          <p:cNvSpPr>
            <a:spLocks noGrp="1"/>
          </p:cNvSpPr>
          <p:nvPr>
            <p:ph type="title"/>
          </p:nvPr>
        </p:nvSpPr>
        <p:spPr>
          <a:xfrm>
            <a:off x="1703614" y="349392"/>
            <a:ext cx="7946571" cy="1325563"/>
          </a:xfrm>
          <a:solidFill>
            <a:srgbClr val="660033"/>
          </a:solidFill>
          <a:ln>
            <a:solidFill>
              <a:schemeClr val="bg1">
                <a:lumMod val="95000"/>
              </a:schemeClr>
            </a:solidFill>
          </a:ln>
        </p:spPr>
        <p:txBody>
          <a:bodyPr/>
          <a:lstStyle/>
          <a:p>
            <a:r>
              <a:rPr lang="en-GB" dirty="0">
                <a:solidFill>
                  <a:srgbClr val="FFFFFF"/>
                </a:solidFill>
              </a:rPr>
              <a:t>Arranging the large school events</a:t>
            </a:r>
          </a:p>
        </p:txBody>
      </p:sp>
      <p:sp>
        <p:nvSpPr>
          <p:cNvPr id="3" name="Content Placeholder 2">
            <a:extLst>
              <a:ext uri="{FF2B5EF4-FFF2-40B4-BE49-F238E27FC236}">
                <a16:creationId xmlns:a16="http://schemas.microsoft.com/office/drawing/2014/main" id="{95A7CE83-02D1-AFB3-5145-9ACD3CCB16C7}"/>
              </a:ext>
            </a:extLst>
          </p:cNvPr>
          <p:cNvSpPr>
            <a:spLocks noGrp="1"/>
          </p:cNvSpPr>
          <p:nvPr>
            <p:ph idx="1"/>
          </p:nvPr>
        </p:nvSpPr>
        <p:spPr>
          <a:xfrm>
            <a:off x="838200" y="2131407"/>
            <a:ext cx="10515600" cy="3893835"/>
          </a:xfrm>
          <a:ln w="38100">
            <a:solidFill>
              <a:srgbClr val="FFFFFF"/>
            </a:solidFill>
          </a:ln>
        </p:spPr>
        <p:txBody>
          <a:bodyPr>
            <a:normAutofit lnSpcReduction="10000"/>
          </a:bodyPr>
          <a:lstStyle/>
          <a:p>
            <a:r>
              <a:rPr lang="en-GB" dirty="0">
                <a:solidFill>
                  <a:srgbClr val="FFFFFF"/>
                </a:solidFill>
              </a:rPr>
              <a:t>We ask our alumni</a:t>
            </a:r>
          </a:p>
          <a:p>
            <a:r>
              <a:rPr lang="en-GB" dirty="0">
                <a:solidFill>
                  <a:srgbClr val="FFFFFF"/>
                </a:solidFill>
              </a:rPr>
              <a:t>We ask our parents/carers for volunteers (or contact details of their company’s school outreach team)</a:t>
            </a:r>
          </a:p>
          <a:p>
            <a:r>
              <a:rPr lang="en-GB" dirty="0">
                <a:solidFill>
                  <a:srgbClr val="FFFFFF"/>
                </a:solidFill>
              </a:rPr>
              <a:t>Universities are fantastic at attending</a:t>
            </a:r>
          </a:p>
          <a:p>
            <a:r>
              <a:rPr lang="en-GB" dirty="0">
                <a:solidFill>
                  <a:srgbClr val="FFFFFF"/>
                </a:solidFill>
              </a:rPr>
              <a:t>We use the </a:t>
            </a:r>
            <a:r>
              <a:rPr lang="en-GB" dirty="0">
                <a:solidFill>
                  <a:srgbClr val="FFFFFF"/>
                </a:solidFill>
                <a:hlinkClick r:id="rId2">
                  <a:extLst>
                    <a:ext uri="{A12FA001-AC4F-418D-AE19-62706E023703}">
                      <ahyp:hlinkClr xmlns:ahyp="http://schemas.microsoft.com/office/drawing/2018/hyperlinkcolor" val="tx"/>
                    </a:ext>
                  </a:extLst>
                </a:hlinkClick>
              </a:rPr>
              <a:t>School Outreach Company</a:t>
            </a:r>
            <a:endParaRPr lang="en-GB" dirty="0">
              <a:solidFill>
                <a:srgbClr val="FFFFFF"/>
              </a:solidFill>
            </a:endParaRPr>
          </a:p>
          <a:p>
            <a:r>
              <a:rPr lang="en-GB" dirty="0">
                <a:solidFill>
                  <a:srgbClr val="FFFFFF"/>
                </a:solidFill>
              </a:rPr>
              <a:t>We also have requests from companies to come in</a:t>
            </a:r>
          </a:p>
          <a:p>
            <a:r>
              <a:rPr lang="en-GB" dirty="0">
                <a:solidFill>
                  <a:srgbClr val="FFFFFF"/>
                </a:solidFill>
              </a:rPr>
              <a:t>Leeds City Council employment and skills service email </a:t>
            </a:r>
            <a:r>
              <a:rPr lang="en-GB" dirty="0">
                <a:solidFill>
                  <a:srgbClr val="FFFFFF"/>
                </a:solidFill>
                <a:hlinkClick r:id="rId3">
                  <a:extLst>
                    <a:ext uri="{A12FA001-AC4F-418D-AE19-62706E023703}">
                      <ahyp:hlinkClr xmlns:ahyp="http://schemas.microsoft.com/office/drawing/2018/hyperlinkcolor" val="tx"/>
                    </a:ext>
                  </a:extLst>
                </a:hlinkClick>
              </a:rPr>
              <a:t>esemployers@leeds.gov.uk</a:t>
            </a:r>
            <a:r>
              <a:rPr lang="en-GB" dirty="0">
                <a:solidFill>
                  <a:srgbClr val="FFFFFF"/>
                </a:solidFill>
              </a:rPr>
              <a:t> with your event details and they source volunteers</a:t>
            </a:r>
          </a:p>
        </p:txBody>
      </p:sp>
      <p:pic>
        <p:nvPicPr>
          <p:cNvPr id="4" name="Picture 3">
            <a:extLst>
              <a:ext uri="{FF2B5EF4-FFF2-40B4-BE49-F238E27FC236}">
                <a16:creationId xmlns:a16="http://schemas.microsoft.com/office/drawing/2014/main" id="{DCE69BFB-5D6E-A7E5-ADC4-F341B8EB80E1}"/>
              </a:ext>
            </a:extLst>
          </p:cNvPr>
          <p:cNvPicPr>
            <a:picLocks noChangeAspect="1"/>
          </p:cNvPicPr>
          <p:nvPr/>
        </p:nvPicPr>
        <p:blipFill>
          <a:blip r:embed="rId4"/>
          <a:stretch>
            <a:fillRect/>
          </a:stretch>
        </p:blipFill>
        <p:spPr>
          <a:xfrm>
            <a:off x="10457844" y="349392"/>
            <a:ext cx="1432684" cy="1146147"/>
          </a:xfrm>
          <a:prstGeom prst="rect">
            <a:avLst/>
          </a:prstGeom>
        </p:spPr>
      </p:pic>
    </p:spTree>
    <p:extLst>
      <p:ext uri="{BB962C8B-B14F-4D97-AF65-F5344CB8AC3E}">
        <p14:creationId xmlns:p14="http://schemas.microsoft.com/office/powerpoint/2010/main" val="7616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718B-B352-74D8-4540-BFE29B0E30A2}"/>
              </a:ext>
            </a:extLst>
          </p:cNvPr>
          <p:cNvSpPr>
            <a:spLocks noGrp="1"/>
          </p:cNvSpPr>
          <p:nvPr>
            <p:ph type="title"/>
          </p:nvPr>
        </p:nvSpPr>
        <p:spPr>
          <a:xfrm>
            <a:off x="533400" y="77258"/>
            <a:ext cx="7418614" cy="1325563"/>
          </a:xfrm>
          <a:solidFill>
            <a:srgbClr val="660033"/>
          </a:solidFill>
          <a:ln w="38100">
            <a:solidFill>
              <a:srgbClr val="FFFFFF"/>
            </a:solidFill>
          </a:ln>
        </p:spPr>
        <p:txBody>
          <a:bodyPr/>
          <a:lstStyle/>
          <a:p>
            <a:r>
              <a:rPr lang="en-GB" dirty="0">
                <a:solidFill>
                  <a:srgbClr val="FFFFFF"/>
                </a:solidFill>
              </a:rPr>
              <a:t>National Apprenticeship Week</a:t>
            </a:r>
          </a:p>
        </p:txBody>
      </p:sp>
      <p:pic>
        <p:nvPicPr>
          <p:cNvPr id="8" name="Content Placeholder 7">
            <a:extLst>
              <a:ext uri="{FF2B5EF4-FFF2-40B4-BE49-F238E27FC236}">
                <a16:creationId xmlns:a16="http://schemas.microsoft.com/office/drawing/2014/main" id="{B74A90BA-94A3-2E6D-A2F5-98288DEFC7A5}"/>
              </a:ext>
            </a:extLst>
          </p:cNvPr>
          <p:cNvPicPr>
            <a:picLocks noGrp="1" noChangeAspect="1"/>
          </p:cNvPicPr>
          <p:nvPr>
            <p:ph idx="1"/>
          </p:nvPr>
        </p:nvPicPr>
        <p:blipFill>
          <a:blip r:embed="rId2"/>
          <a:stretch>
            <a:fillRect/>
          </a:stretch>
        </p:blipFill>
        <p:spPr>
          <a:xfrm>
            <a:off x="173451" y="1696735"/>
            <a:ext cx="8547215" cy="4227738"/>
          </a:xfrm>
        </p:spPr>
      </p:pic>
      <p:pic>
        <p:nvPicPr>
          <p:cNvPr id="10" name="Picture 9">
            <a:extLst>
              <a:ext uri="{FF2B5EF4-FFF2-40B4-BE49-F238E27FC236}">
                <a16:creationId xmlns:a16="http://schemas.microsoft.com/office/drawing/2014/main" id="{0B1BB9D4-B5B3-6B52-ED0F-647585EFE79E}"/>
              </a:ext>
            </a:extLst>
          </p:cNvPr>
          <p:cNvPicPr>
            <a:picLocks noChangeAspect="1"/>
          </p:cNvPicPr>
          <p:nvPr/>
        </p:nvPicPr>
        <p:blipFill>
          <a:blip r:embed="rId3"/>
          <a:stretch>
            <a:fillRect/>
          </a:stretch>
        </p:blipFill>
        <p:spPr>
          <a:xfrm>
            <a:off x="8720666" y="77258"/>
            <a:ext cx="3277057" cy="2734057"/>
          </a:xfrm>
          <a:prstGeom prst="rect">
            <a:avLst/>
          </a:prstGeom>
        </p:spPr>
      </p:pic>
      <p:pic>
        <p:nvPicPr>
          <p:cNvPr id="12" name="Picture 11">
            <a:extLst>
              <a:ext uri="{FF2B5EF4-FFF2-40B4-BE49-F238E27FC236}">
                <a16:creationId xmlns:a16="http://schemas.microsoft.com/office/drawing/2014/main" id="{F2BDD06C-7A6D-9BE0-33B4-7853082DC53B}"/>
              </a:ext>
            </a:extLst>
          </p:cNvPr>
          <p:cNvPicPr>
            <a:picLocks noChangeAspect="1"/>
          </p:cNvPicPr>
          <p:nvPr/>
        </p:nvPicPr>
        <p:blipFill>
          <a:blip r:embed="rId4"/>
          <a:stretch>
            <a:fillRect/>
          </a:stretch>
        </p:blipFill>
        <p:spPr>
          <a:xfrm>
            <a:off x="8327082" y="3993931"/>
            <a:ext cx="3691467" cy="2864069"/>
          </a:xfrm>
          <a:prstGeom prst="rect">
            <a:avLst/>
          </a:prstGeom>
        </p:spPr>
      </p:pic>
      <p:sp>
        <p:nvSpPr>
          <p:cNvPr id="3" name="TextBox 2">
            <a:extLst>
              <a:ext uri="{FF2B5EF4-FFF2-40B4-BE49-F238E27FC236}">
                <a16:creationId xmlns:a16="http://schemas.microsoft.com/office/drawing/2014/main" id="{CF53F607-1E7E-C43F-16F0-4C03DE699441}"/>
              </a:ext>
            </a:extLst>
          </p:cNvPr>
          <p:cNvSpPr txBox="1"/>
          <p:nvPr/>
        </p:nvSpPr>
        <p:spPr>
          <a:xfrm>
            <a:off x="308104" y="6068071"/>
            <a:ext cx="7869206" cy="646331"/>
          </a:xfrm>
          <a:prstGeom prst="rect">
            <a:avLst/>
          </a:prstGeom>
          <a:solidFill>
            <a:srgbClr val="660033"/>
          </a:solidFill>
          <a:ln>
            <a:solidFill>
              <a:srgbClr val="FFFFFF"/>
            </a:solidFill>
          </a:ln>
        </p:spPr>
        <p:txBody>
          <a:bodyPr wrap="none" rtlCol="0">
            <a:spAutoFit/>
          </a:bodyPr>
          <a:lstStyle/>
          <a:p>
            <a:pPr algn="ctr"/>
            <a:r>
              <a:rPr lang="en-GB" dirty="0">
                <a:solidFill>
                  <a:srgbClr val="FFFFFF"/>
                </a:solidFill>
              </a:rPr>
              <a:t>I saw a similar plan on Twitter one year which inspired me- def have more student</a:t>
            </a:r>
          </a:p>
          <a:p>
            <a:pPr algn="ctr"/>
            <a:r>
              <a:rPr lang="en-GB" dirty="0">
                <a:solidFill>
                  <a:srgbClr val="FFFFFF"/>
                </a:solidFill>
              </a:rPr>
              <a:t>interest when they’re sent a clear plan beforehand! Use MF forms for ALL events</a:t>
            </a:r>
          </a:p>
        </p:txBody>
      </p:sp>
    </p:spTree>
    <p:extLst>
      <p:ext uri="{BB962C8B-B14F-4D97-AF65-F5344CB8AC3E}">
        <p14:creationId xmlns:p14="http://schemas.microsoft.com/office/powerpoint/2010/main" val="21004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40B4-E441-987E-A414-28CB0442C400}"/>
              </a:ext>
            </a:extLst>
          </p:cNvPr>
          <p:cNvSpPr>
            <a:spLocks noGrp="1"/>
          </p:cNvSpPr>
          <p:nvPr>
            <p:ph type="title"/>
          </p:nvPr>
        </p:nvSpPr>
        <p:spPr>
          <a:xfrm>
            <a:off x="669472" y="70305"/>
            <a:ext cx="9742714" cy="1325563"/>
          </a:xfrm>
          <a:solidFill>
            <a:srgbClr val="660033"/>
          </a:solidFill>
          <a:ln w="38100">
            <a:solidFill>
              <a:srgbClr val="FFFFFF"/>
            </a:solidFill>
          </a:ln>
        </p:spPr>
        <p:txBody>
          <a:bodyPr>
            <a:normAutofit fontScale="90000"/>
          </a:bodyPr>
          <a:lstStyle/>
          <a:p>
            <a:r>
              <a:rPr lang="en-GB" dirty="0">
                <a:solidFill>
                  <a:srgbClr val="FFFFFF"/>
                </a:solidFill>
              </a:rPr>
              <a:t>National Careers Week- </a:t>
            </a:r>
            <a:r>
              <a:rPr lang="en-GB" sz="2800" dirty="0">
                <a:solidFill>
                  <a:srgbClr val="FFFFFF"/>
                </a:solidFill>
              </a:rPr>
              <a:t>more online </a:t>
            </a:r>
            <a:r>
              <a:rPr lang="en-GB" sz="2800" dirty="0" err="1">
                <a:solidFill>
                  <a:srgbClr val="FFFFFF"/>
                </a:solidFill>
              </a:rPr>
              <a:t>opps</a:t>
            </a:r>
            <a:r>
              <a:rPr lang="en-GB" sz="2800" dirty="0">
                <a:solidFill>
                  <a:srgbClr val="FFFFFF"/>
                </a:solidFill>
              </a:rPr>
              <a:t> for 2025 </a:t>
            </a:r>
            <a:br>
              <a:rPr lang="en-GB" sz="2800" dirty="0">
                <a:solidFill>
                  <a:srgbClr val="FFFFFF"/>
                </a:solidFill>
              </a:rPr>
            </a:br>
            <a:r>
              <a:rPr lang="en-GB" sz="2800" dirty="0">
                <a:solidFill>
                  <a:srgbClr val="FFFFFF"/>
                </a:solidFill>
              </a:rPr>
              <a:t>Online careers broadcasts on </a:t>
            </a:r>
            <a:r>
              <a:rPr lang="en-GB" sz="2500" dirty="0">
                <a:solidFill>
                  <a:srgbClr val="FFFFFF"/>
                </a:solidFill>
                <a:hlinkClick r:id="rId2">
                  <a:extLst>
                    <a:ext uri="{A12FA001-AC4F-418D-AE19-62706E023703}">
                      <ahyp:hlinkClr xmlns:ahyp="http://schemas.microsoft.com/office/drawing/2018/hyperlinkcolor" val="tx"/>
                    </a:ext>
                  </a:extLst>
                </a:hlinkClick>
              </a:rPr>
              <a:t>Inspirational Talks | Futures For All</a:t>
            </a:r>
            <a:r>
              <a:rPr lang="en-GB" sz="2500" dirty="0">
                <a:solidFill>
                  <a:srgbClr val="FFFFFF"/>
                </a:solidFill>
              </a:rPr>
              <a:t> are fab!</a:t>
            </a:r>
          </a:p>
        </p:txBody>
      </p:sp>
      <p:pic>
        <p:nvPicPr>
          <p:cNvPr id="5" name="Content Placeholder 4">
            <a:extLst>
              <a:ext uri="{FF2B5EF4-FFF2-40B4-BE49-F238E27FC236}">
                <a16:creationId xmlns:a16="http://schemas.microsoft.com/office/drawing/2014/main" id="{39452BE9-34DC-4A06-A4BF-F7E91280C6C3}"/>
              </a:ext>
            </a:extLst>
          </p:cNvPr>
          <p:cNvPicPr>
            <a:picLocks noGrp="1" noChangeAspect="1"/>
          </p:cNvPicPr>
          <p:nvPr>
            <p:ph idx="1"/>
          </p:nvPr>
        </p:nvPicPr>
        <p:blipFill>
          <a:blip r:embed="rId3"/>
          <a:srcRect t="1630"/>
          <a:stretch/>
        </p:blipFill>
        <p:spPr>
          <a:xfrm>
            <a:off x="283029" y="1497840"/>
            <a:ext cx="10515600" cy="5086552"/>
          </a:xfrm>
        </p:spPr>
      </p:pic>
      <p:pic>
        <p:nvPicPr>
          <p:cNvPr id="3" name="Picture 2">
            <a:extLst>
              <a:ext uri="{FF2B5EF4-FFF2-40B4-BE49-F238E27FC236}">
                <a16:creationId xmlns:a16="http://schemas.microsoft.com/office/drawing/2014/main" id="{E9B2DF70-78AA-666F-600C-12E468483F99}"/>
              </a:ext>
            </a:extLst>
          </p:cNvPr>
          <p:cNvPicPr>
            <a:picLocks noChangeAspect="1"/>
          </p:cNvPicPr>
          <p:nvPr/>
        </p:nvPicPr>
        <p:blipFill>
          <a:blip r:embed="rId4"/>
          <a:stretch>
            <a:fillRect/>
          </a:stretch>
        </p:blipFill>
        <p:spPr>
          <a:xfrm>
            <a:off x="10523158" y="273608"/>
            <a:ext cx="1432684" cy="1146147"/>
          </a:xfrm>
          <a:prstGeom prst="rect">
            <a:avLst/>
          </a:prstGeom>
        </p:spPr>
      </p:pic>
    </p:spTree>
    <p:extLst>
      <p:ext uri="{BB962C8B-B14F-4D97-AF65-F5344CB8AC3E}">
        <p14:creationId xmlns:p14="http://schemas.microsoft.com/office/powerpoint/2010/main" val="341310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28E236-F3F0-E7CC-663C-5FC660C6E8AB}"/>
              </a:ext>
            </a:extLst>
          </p:cNvPr>
          <p:cNvPicPr>
            <a:picLocks noChangeAspect="1"/>
          </p:cNvPicPr>
          <p:nvPr/>
        </p:nvPicPr>
        <p:blipFill>
          <a:blip r:embed="rId3"/>
          <a:stretch>
            <a:fillRect/>
          </a:stretch>
        </p:blipFill>
        <p:spPr>
          <a:xfrm>
            <a:off x="33942" y="0"/>
            <a:ext cx="4555557" cy="5605652"/>
          </a:xfrm>
          <a:prstGeom prst="rect">
            <a:avLst/>
          </a:prstGeom>
          <a:solidFill>
            <a:srgbClr val="660033"/>
          </a:solidFill>
        </p:spPr>
      </p:pic>
      <p:pic>
        <p:nvPicPr>
          <p:cNvPr id="5" name="Picture 4">
            <a:extLst>
              <a:ext uri="{FF2B5EF4-FFF2-40B4-BE49-F238E27FC236}">
                <a16:creationId xmlns:a16="http://schemas.microsoft.com/office/drawing/2014/main" id="{38B7168E-80C0-E970-7AC9-6DD29283D502}"/>
              </a:ext>
            </a:extLst>
          </p:cNvPr>
          <p:cNvPicPr>
            <a:picLocks noChangeAspect="1"/>
          </p:cNvPicPr>
          <p:nvPr/>
        </p:nvPicPr>
        <p:blipFill>
          <a:blip r:embed="rId4"/>
          <a:stretch>
            <a:fillRect/>
          </a:stretch>
        </p:blipFill>
        <p:spPr>
          <a:xfrm>
            <a:off x="4513534" y="0"/>
            <a:ext cx="3877216" cy="3696216"/>
          </a:xfrm>
          <a:prstGeom prst="rect">
            <a:avLst/>
          </a:prstGeom>
          <a:ln>
            <a:solidFill>
              <a:srgbClr val="660033"/>
            </a:solidFill>
          </a:ln>
        </p:spPr>
      </p:pic>
      <p:pic>
        <p:nvPicPr>
          <p:cNvPr id="7" name="Picture 6">
            <a:extLst>
              <a:ext uri="{FF2B5EF4-FFF2-40B4-BE49-F238E27FC236}">
                <a16:creationId xmlns:a16="http://schemas.microsoft.com/office/drawing/2014/main" id="{18D32EE5-3533-4AC9-C34F-A08C068707B4}"/>
              </a:ext>
            </a:extLst>
          </p:cNvPr>
          <p:cNvPicPr>
            <a:picLocks noChangeAspect="1"/>
          </p:cNvPicPr>
          <p:nvPr/>
        </p:nvPicPr>
        <p:blipFill>
          <a:blip r:embed="rId5"/>
          <a:stretch>
            <a:fillRect/>
          </a:stretch>
        </p:blipFill>
        <p:spPr>
          <a:xfrm>
            <a:off x="2634018" y="3682452"/>
            <a:ext cx="5477293" cy="3121070"/>
          </a:xfrm>
          <a:prstGeom prst="rect">
            <a:avLst/>
          </a:prstGeom>
          <a:ln>
            <a:solidFill>
              <a:srgbClr val="660033"/>
            </a:solidFill>
          </a:ln>
        </p:spPr>
      </p:pic>
      <p:pic>
        <p:nvPicPr>
          <p:cNvPr id="9" name="Picture 8">
            <a:extLst>
              <a:ext uri="{FF2B5EF4-FFF2-40B4-BE49-F238E27FC236}">
                <a16:creationId xmlns:a16="http://schemas.microsoft.com/office/drawing/2014/main" id="{40E4A8DD-AA9F-AF31-F388-155BA15DEE1A}"/>
              </a:ext>
            </a:extLst>
          </p:cNvPr>
          <p:cNvPicPr>
            <a:picLocks noChangeAspect="1"/>
          </p:cNvPicPr>
          <p:nvPr/>
        </p:nvPicPr>
        <p:blipFill>
          <a:blip r:embed="rId6"/>
          <a:stretch>
            <a:fillRect/>
          </a:stretch>
        </p:blipFill>
        <p:spPr>
          <a:xfrm>
            <a:off x="7264323" y="3429000"/>
            <a:ext cx="4920020" cy="3374522"/>
          </a:xfrm>
          <a:prstGeom prst="rect">
            <a:avLst/>
          </a:prstGeom>
          <a:ln>
            <a:solidFill>
              <a:srgbClr val="660033"/>
            </a:solidFill>
          </a:ln>
        </p:spPr>
      </p:pic>
      <p:pic>
        <p:nvPicPr>
          <p:cNvPr id="3" name="Picture 2">
            <a:extLst>
              <a:ext uri="{FF2B5EF4-FFF2-40B4-BE49-F238E27FC236}">
                <a16:creationId xmlns:a16="http://schemas.microsoft.com/office/drawing/2014/main" id="{C0DB56BC-E304-50B5-69D3-9CDFE048C0B2}"/>
              </a:ext>
            </a:extLst>
          </p:cNvPr>
          <p:cNvPicPr>
            <a:picLocks noChangeAspect="1"/>
          </p:cNvPicPr>
          <p:nvPr/>
        </p:nvPicPr>
        <p:blipFill>
          <a:blip r:embed="rId7"/>
          <a:stretch>
            <a:fillRect/>
          </a:stretch>
        </p:blipFill>
        <p:spPr>
          <a:xfrm>
            <a:off x="8314784" y="0"/>
            <a:ext cx="3877216" cy="4659462"/>
          </a:xfrm>
          <a:prstGeom prst="rect">
            <a:avLst/>
          </a:prstGeom>
          <a:ln>
            <a:solidFill>
              <a:srgbClr val="660033"/>
            </a:solidFill>
          </a:ln>
        </p:spPr>
      </p:pic>
      <p:sp>
        <p:nvSpPr>
          <p:cNvPr id="12" name="TextBox 11">
            <a:extLst>
              <a:ext uri="{FF2B5EF4-FFF2-40B4-BE49-F238E27FC236}">
                <a16:creationId xmlns:a16="http://schemas.microsoft.com/office/drawing/2014/main" id="{1C490D40-F411-3F82-3AD4-2CBB0A129C51}"/>
              </a:ext>
            </a:extLst>
          </p:cNvPr>
          <p:cNvSpPr txBox="1"/>
          <p:nvPr/>
        </p:nvSpPr>
        <p:spPr>
          <a:xfrm>
            <a:off x="93713" y="6019921"/>
            <a:ext cx="2405787" cy="369332"/>
          </a:xfrm>
          <a:prstGeom prst="rect">
            <a:avLst/>
          </a:prstGeom>
          <a:solidFill>
            <a:srgbClr val="660033"/>
          </a:solidFill>
          <a:ln w="38100">
            <a:solidFill>
              <a:srgbClr val="FFFFFF"/>
            </a:solidFill>
          </a:ln>
        </p:spPr>
        <p:txBody>
          <a:bodyPr wrap="none" rtlCol="0">
            <a:spAutoFit/>
          </a:bodyPr>
          <a:lstStyle/>
          <a:p>
            <a:r>
              <a:rPr lang="en-GB" dirty="0">
                <a:solidFill>
                  <a:srgbClr val="FFFFFF"/>
                </a:solidFill>
              </a:rPr>
              <a:t>Weekly Careers Bulletin</a:t>
            </a:r>
          </a:p>
        </p:txBody>
      </p:sp>
    </p:spTree>
    <p:extLst>
      <p:ext uri="{BB962C8B-B14F-4D97-AF65-F5344CB8AC3E}">
        <p14:creationId xmlns:p14="http://schemas.microsoft.com/office/powerpoint/2010/main" val="60167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4697F-0684-7ADB-31A7-B3394EBE54EC}"/>
              </a:ext>
            </a:extLst>
          </p:cNvPr>
          <p:cNvPicPr>
            <a:picLocks noChangeAspect="1"/>
          </p:cNvPicPr>
          <p:nvPr/>
        </p:nvPicPr>
        <p:blipFill>
          <a:blip r:embed="rId2"/>
          <a:stretch>
            <a:fillRect/>
          </a:stretch>
        </p:blipFill>
        <p:spPr>
          <a:xfrm>
            <a:off x="249044" y="1981200"/>
            <a:ext cx="7387162" cy="4424676"/>
          </a:xfrm>
          <a:prstGeom prst="rect">
            <a:avLst/>
          </a:prstGeom>
          <a:ln w="38100">
            <a:solidFill>
              <a:srgbClr val="660033"/>
            </a:solidFill>
          </a:ln>
        </p:spPr>
      </p:pic>
      <p:sp>
        <p:nvSpPr>
          <p:cNvPr id="5" name="TextBox 4">
            <a:extLst>
              <a:ext uri="{FF2B5EF4-FFF2-40B4-BE49-F238E27FC236}">
                <a16:creationId xmlns:a16="http://schemas.microsoft.com/office/drawing/2014/main" id="{7A418187-C525-A4C1-938A-C9B3CDDB2BD8}"/>
              </a:ext>
            </a:extLst>
          </p:cNvPr>
          <p:cNvSpPr txBox="1"/>
          <p:nvPr/>
        </p:nvSpPr>
        <p:spPr>
          <a:xfrm>
            <a:off x="1349709" y="465788"/>
            <a:ext cx="4881757" cy="1200329"/>
          </a:xfrm>
          <a:prstGeom prst="rect">
            <a:avLst/>
          </a:prstGeom>
          <a:solidFill>
            <a:srgbClr val="660033"/>
          </a:solidFill>
          <a:ln w="38100">
            <a:solidFill>
              <a:srgbClr val="FFFFFF"/>
            </a:solidFill>
          </a:ln>
        </p:spPr>
        <p:txBody>
          <a:bodyPr wrap="square" rtlCol="0">
            <a:spAutoFit/>
          </a:bodyPr>
          <a:lstStyle/>
          <a:p>
            <a:pPr algn="ctr"/>
            <a:r>
              <a:rPr lang="en-GB" sz="3600" dirty="0">
                <a:solidFill>
                  <a:srgbClr val="FFFFFF"/>
                </a:solidFill>
              </a:rPr>
              <a:t>Sixth Form </a:t>
            </a:r>
          </a:p>
          <a:p>
            <a:pPr algn="ctr"/>
            <a:r>
              <a:rPr lang="en-GB" sz="3600" dirty="0">
                <a:solidFill>
                  <a:srgbClr val="FFFFFF"/>
                </a:solidFill>
              </a:rPr>
              <a:t>Careers Bulletin</a:t>
            </a:r>
          </a:p>
        </p:txBody>
      </p:sp>
      <p:sp>
        <p:nvSpPr>
          <p:cNvPr id="6" name="TextBox 5">
            <a:extLst>
              <a:ext uri="{FF2B5EF4-FFF2-40B4-BE49-F238E27FC236}">
                <a16:creationId xmlns:a16="http://schemas.microsoft.com/office/drawing/2014/main" id="{CC9114B7-C6ED-97C2-A67C-4C495889A550}"/>
              </a:ext>
            </a:extLst>
          </p:cNvPr>
          <p:cNvSpPr txBox="1"/>
          <p:nvPr/>
        </p:nvSpPr>
        <p:spPr>
          <a:xfrm>
            <a:off x="7830355" y="465788"/>
            <a:ext cx="4112601" cy="5940088"/>
          </a:xfrm>
          <a:prstGeom prst="rect">
            <a:avLst/>
          </a:prstGeom>
          <a:solidFill>
            <a:srgbClr val="660033"/>
          </a:solidFill>
          <a:ln w="38100">
            <a:solidFill>
              <a:srgbClr val="FFFFFF"/>
            </a:solidFill>
          </a:ln>
        </p:spPr>
        <p:txBody>
          <a:bodyPr wrap="square" rtlCol="0">
            <a:spAutoFit/>
          </a:bodyPr>
          <a:lstStyle/>
          <a:p>
            <a:r>
              <a:rPr lang="en-GB" sz="2000" dirty="0">
                <a:solidFill>
                  <a:srgbClr val="FFFFFF"/>
                </a:solidFill>
              </a:rPr>
              <a:t>Goes out every Friday afternoon </a:t>
            </a:r>
          </a:p>
          <a:p>
            <a:r>
              <a:rPr lang="en-GB" sz="2000" dirty="0">
                <a:solidFill>
                  <a:srgbClr val="FFFFFF"/>
                </a:solidFill>
              </a:rPr>
              <a:t>To students, parents &amp; carers</a:t>
            </a:r>
          </a:p>
          <a:p>
            <a:endParaRPr lang="en-GB" sz="2000" dirty="0">
              <a:solidFill>
                <a:srgbClr val="FFFFFF"/>
              </a:solidFill>
            </a:endParaRPr>
          </a:p>
          <a:p>
            <a:r>
              <a:rPr lang="en-GB" sz="2000" dirty="0">
                <a:solidFill>
                  <a:srgbClr val="FFFFFF"/>
                </a:solidFill>
              </a:rPr>
              <a:t>Includes opportunities for students</a:t>
            </a:r>
          </a:p>
          <a:p>
            <a:r>
              <a:rPr lang="en-GB" sz="2000" dirty="0">
                <a:solidFill>
                  <a:srgbClr val="FFFFFF"/>
                </a:solidFill>
              </a:rPr>
              <a:t>AND their parent/carers</a:t>
            </a:r>
          </a:p>
          <a:p>
            <a:endParaRPr lang="en-GB" sz="2000" dirty="0">
              <a:solidFill>
                <a:srgbClr val="FFFFFF"/>
              </a:solidFill>
            </a:endParaRPr>
          </a:p>
          <a:p>
            <a:r>
              <a:rPr lang="en-GB" sz="2000" dirty="0">
                <a:solidFill>
                  <a:srgbClr val="FFFFFF"/>
                </a:solidFill>
              </a:rPr>
              <a:t>All are free (I won’t include anything</a:t>
            </a:r>
          </a:p>
          <a:p>
            <a:r>
              <a:rPr lang="en-GB" sz="2000" dirty="0">
                <a:solidFill>
                  <a:srgbClr val="FFFFFF"/>
                </a:solidFill>
              </a:rPr>
              <a:t>that has a fee)</a:t>
            </a:r>
          </a:p>
          <a:p>
            <a:endParaRPr lang="en-GB" sz="2000" dirty="0">
              <a:solidFill>
                <a:srgbClr val="FFFFFF"/>
              </a:solidFill>
            </a:endParaRPr>
          </a:p>
          <a:p>
            <a:r>
              <a:rPr lang="en-GB" sz="2000" dirty="0">
                <a:solidFill>
                  <a:srgbClr val="FFFFFF"/>
                </a:solidFill>
              </a:rPr>
              <a:t>A lot is online so accessible for all</a:t>
            </a:r>
          </a:p>
          <a:p>
            <a:endParaRPr lang="en-GB" sz="2000" dirty="0">
              <a:solidFill>
                <a:srgbClr val="FFFFFF"/>
              </a:solidFill>
            </a:endParaRPr>
          </a:p>
          <a:p>
            <a:r>
              <a:rPr lang="en-GB" sz="2000" dirty="0">
                <a:solidFill>
                  <a:srgbClr val="FFFFFF"/>
                </a:solidFill>
              </a:rPr>
              <a:t>I get so many emails each week with </a:t>
            </a:r>
            <a:r>
              <a:rPr lang="en-GB" sz="2000" dirty="0" err="1">
                <a:solidFill>
                  <a:srgbClr val="FFFFFF"/>
                </a:solidFill>
              </a:rPr>
              <a:t>opps</a:t>
            </a:r>
            <a:r>
              <a:rPr lang="en-GB" sz="2000" dirty="0">
                <a:solidFill>
                  <a:srgbClr val="FFFFFF"/>
                </a:solidFill>
              </a:rPr>
              <a:t>. They just go in one folder then I put it all together Friday morning- AI helping to do this lots quicker!</a:t>
            </a:r>
          </a:p>
          <a:p>
            <a:endParaRPr lang="en-GB" sz="2000" dirty="0">
              <a:solidFill>
                <a:srgbClr val="FFFFFF"/>
              </a:solidFill>
            </a:endParaRPr>
          </a:p>
          <a:p>
            <a:r>
              <a:rPr lang="en-GB" sz="2000" dirty="0">
                <a:solidFill>
                  <a:srgbClr val="FFFFFF"/>
                </a:solidFill>
              </a:rPr>
              <a:t>Same one goes to Y12/Y13 (so Y12s can see apprenticeship vacancies etc early on)</a:t>
            </a:r>
          </a:p>
        </p:txBody>
      </p:sp>
    </p:spTree>
    <p:extLst>
      <p:ext uri="{BB962C8B-B14F-4D97-AF65-F5344CB8AC3E}">
        <p14:creationId xmlns:p14="http://schemas.microsoft.com/office/powerpoint/2010/main" val="37371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FBE6-BCDB-4E3F-956C-222AD086ED40}"/>
              </a:ext>
            </a:extLst>
          </p:cNvPr>
          <p:cNvSpPr>
            <a:spLocks noGrp="1"/>
          </p:cNvSpPr>
          <p:nvPr>
            <p:ph type="title"/>
          </p:nvPr>
        </p:nvSpPr>
        <p:spPr>
          <a:xfrm>
            <a:off x="2032907" y="153192"/>
            <a:ext cx="8126186" cy="1325563"/>
          </a:xfrm>
          <a:solidFill>
            <a:srgbClr val="660033"/>
          </a:solidFill>
          <a:ln w="38100">
            <a:solidFill>
              <a:srgbClr val="FFFFFF"/>
            </a:solidFill>
          </a:ln>
        </p:spPr>
        <p:txBody>
          <a:bodyPr>
            <a:normAutofit/>
          </a:bodyPr>
          <a:lstStyle/>
          <a:p>
            <a:r>
              <a:rPr lang="en-GB" sz="4800" b="1" dirty="0">
                <a:solidFill>
                  <a:schemeClr val="bg1"/>
                </a:solidFill>
              </a:rPr>
              <a:t>An introduction to Roundhay</a:t>
            </a:r>
          </a:p>
        </p:txBody>
      </p:sp>
      <p:sp>
        <p:nvSpPr>
          <p:cNvPr id="3" name="Content Placeholder 2">
            <a:extLst>
              <a:ext uri="{FF2B5EF4-FFF2-40B4-BE49-F238E27FC236}">
                <a16:creationId xmlns:a16="http://schemas.microsoft.com/office/drawing/2014/main" id="{4158F227-B563-42C7-8822-E1877488EDBD}"/>
              </a:ext>
            </a:extLst>
          </p:cNvPr>
          <p:cNvSpPr>
            <a:spLocks noGrp="1"/>
          </p:cNvSpPr>
          <p:nvPr>
            <p:ph idx="1"/>
          </p:nvPr>
        </p:nvSpPr>
        <p:spPr>
          <a:xfrm>
            <a:off x="838200" y="1919288"/>
            <a:ext cx="10515600" cy="3910012"/>
          </a:xfrm>
          <a:ln>
            <a:solidFill>
              <a:schemeClr val="bg1"/>
            </a:solidFill>
          </a:ln>
        </p:spPr>
        <p:txBody>
          <a:bodyPr>
            <a:normAutofit/>
          </a:bodyPr>
          <a:lstStyle/>
          <a:p>
            <a:r>
              <a:rPr lang="en-GB" sz="3200" dirty="0">
                <a:solidFill>
                  <a:schemeClr val="bg1"/>
                </a:solidFill>
              </a:rPr>
              <a:t>628 in the Sixth Form</a:t>
            </a:r>
          </a:p>
          <a:p>
            <a:r>
              <a:rPr lang="en-GB" sz="3200" dirty="0">
                <a:solidFill>
                  <a:schemeClr val="bg1"/>
                </a:solidFill>
              </a:rPr>
              <a:t>40% (252) joined us in Y12 from other high schools (</a:t>
            </a:r>
            <a:r>
              <a:rPr lang="en-GB" sz="3200" dirty="0" err="1">
                <a:solidFill>
                  <a:schemeClr val="bg1"/>
                </a:solidFill>
              </a:rPr>
              <a:t>NtR</a:t>
            </a:r>
            <a:r>
              <a:rPr lang="en-GB" sz="3200" dirty="0">
                <a:solidFill>
                  <a:schemeClr val="bg1"/>
                </a:solidFill>
              </a:rPr>
              <a:t>)</a:t>
            </a:r>
          </a:p>
          <a:p>
            <a:r>
              <a:rPr lang="en-GB" sz="3200" dirty="0">
                <a:solidFill>
                  <a:schemeClr val="bg1"/>
                </a:solidFill>
              </a:rPr>
              <a:t>We offer a mix of A levels and vocational courses</a:t>
            </a:r>
          </a:p>
          <a:p>
            <a:r>
              <a:rPr lang="en-GB" sz="3200" dirty="0">
                <a:solidFill>
                  <a:schemeClr val="bg1"/>
                </a:solidFill>
              </a:rPr>
              <a:t>20% of students are disadvantaged (FSM)</a:t>
            </a:r>
          </a:p>
          <a:p>
            <a:r>
              <a:rPr lang="en-GB" sz="3200" dirty="0">
                <a:solidFill>
                  <a:schemeClr val="bg1"/>
                </a:solidFill>
              </a:rPr>
              <a:t>Around 60% of students in the 2 </a:t>
            </a:r>
            <a:r>
              <a:rPr lang="en-GB" sz="3200" b="1" dirty="0">
                <a:solidFill>
                  <a:schemeClr val="bg1"/>
                </a:solidFill>
              </a:rPr>
              <a:t>most</a:t>
            </a:r>
            <a:r>
              <a:rPr lang="en-GB" sz="3200" dirty="0">
                <a:solidFill>
                  <a:schemeClr val="bg1"/>
                </a:solidFill>
              </a:rPr>
              <a:t> deprived deciles are </a:t>
            </a:r>
            <a:r>
              <a:rPr lang="en-GB" sz="3200" dirty="0" err="1">
                <a:solidFill>
                  <a:schemeClr val="bg1"/>
                </a:solidFill>
              </a:rPr>
              <a:t>NtR</a:t>
            </a:r>
            <a:r>
              <a:rPr lang="en-GB" sz="3200" dirty="0">
                <a:solidFill>
                  <a:schemeClr val="bg1"/>
                </a:solidFill>
              </a:rPr>
              <a:t>, and only around 30% of students in the 2 </a:t>
            </a:r>
            <a:r>
              <a:rPr lang="en-GB" sz="3200" b="1" dirty="0">
                <a:solidFill>
                  <a:schemeClr val="bg1"/>
                </a:solidFill>
              </a:rPr>
              <a:t>least</a:t>
            </a:r>
            <a:r>
              <a:rPr lang="en-GB" sz="3200" dirty="0">
                <a:solidFill>
                  <a:schemeClr val="bg1"/>
                </a:solidFill>
              </a:rPr>
              <a:t> deprived deciles are </a:t>
            </a:r>
            <a:r>
              <a:rPr lang="en-GB" sz="3200" dirty="0" err="1">
                <a:solidFill>
                  <a:schemeClr val="bg1"/>
                </a:solidFill>
              </a:rPr>
              <a:t>NtR</a:t>
            </a:r>
            <a:endParaRPr lang="en-GB" sz="3200" dirty="0">
              <a:solidFill>
                <a:schemeClr val="bg1"/>
              </a:solidFill>
            </a:endParaRPr>
          </a:p>
        </p:txBody>
      </p:sp>
      <p:pic>
        <p:nvPicPr>
          <p:cNvPr id="4" name="Picture 3">
            <a:extLst>
              <a:ext uri="{FF2B5EF4-FFF2-40B4-BE49-F238E27FC236}">
                <a16:creationId xmlns:a16="http://schemas.microsoft.com/office/drawing/2014/main" id="{6CBB98BE-7DCC-7832-0FBE-DA212F17E661}"/>
              </a:ext>
            </a:extLst>
          </p:cNvPr>
          <p:cNvPicPr>
            <a:picLocks noChangeAspect="1"/>
          </p:cNvPicPr>
          <p:nvPr/>
        </p:nvPicPr>
        <p:blipFill>
          <a:blip r:embed="rId3"/>
          <a:stretch>
            <a:fillRect/>
          </a:stretch>
        </p:blipFill>
        <p:spPr>
          <a:xfrm>
            <a:off x="10638064" y="244408"/>
            <a:ext cx="1431471" cy="1143132"/>
          </a:xfrm>
          <a:prstGeom prst="rect">
            <a:avLst/>
          </a:prstGeom>
        </p:spPr>
      </p:pic>
    </p:spTree>
    <p:extLst>
      <p:ext uri="{BB962C8B-B14F-4D97-AF65-F5344CB8AC3E}">
        <p14:creationId xmlns:p14="http://schemas.microsoft.com/office/powerpoint/2010/main" val="426740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289873-6FED-9A50-87DD-8FFBFCD8D3CF}"/>
              </a:ext>
            </a:extLst>
          </p:cNvPr>
          <p:cNvPicPr>
            <a:picLocks noGrp="1" noChangeAspect="1"/>
          </p:cNvPicPr>
          <p:nvPr>
            <p:ph idx="4294967295"/>
          </p:nvPr>
        </p:nvPicPr>
        <p:blipFill>
          <a:blip r:embed="rId2"/>
          <a:stretch>
            <a:fillRect/>
          </a:stretch>
        </p:blipFill>
        <p:spPr>
          <a:xfrm>
            <a:off x="277586" y="2490799"/>
            <a:ext cx="6788150" cy="4084638"/>
          </a:xfrm>
          <a:ln w="38100">
            <a:solidFill>
              <a:srgbClr val="660033"/>
            </a:solidFill>
          </a:ln>
        </p:spPr>
      </p:pic>
      <p:pic>
        <p:nvPicPr>
          <p:cNvPr id="3" name="Picture 2">
            <a:extLst>
              <a:ext uri="{FF2B5EF4-FFF2-40B4-BE49-F238E27FC236}">
                <a16:creationId xmlns:a16="http://schemas.microsoft.com/office/drawing/2014/main" id="{AEB55B4D-5025-5289-254C-03A1FF46D0B9}"/>
              </a:ext>
            </a:extLst>
          </p:cNvPr>
          <p:cNvPicPr>
            <a:picLocks noChangeAspect="1"/>
          </p:cNvPicPr>
          <p:nvPr/>
        </p:nvPicPr>
        <p:blipFill>
          <a:blip r:embed="rId3"/>
          <a:stretch>
            <a:fillRect/>
          </a:stretch>
        </p:blipFill>
        <p:spPr>
          <a:xfrm>
            <a:off x="4513481" y="0"/>
            <a:ext cx="7142889" cy="3537615"/>
          </a:xfrm>
          <a:prstGeom prst="rect">
            <a:avLst/>
          </a:prstGeom>
        </p:spPr>
      </p:pic>
      <p:sp>
        <p:nvSpPr>
          <p:cNvPr id="7" name="TextBox 6">
            <a:extLst>
              <a:ext uri="{FF2B5EF4-FFF2-40B4-BE49-F238E27FC236}">
                <a16:creationId xmlns:a16="http://schemas.microsoft.com/office/drawing/2014/main" id="{F1A7D021-1C7E-BF27-BD58-A80193E4C7C5}"/>
              </a:ext>
            </a:extLst>
          </p:cNvPr>
          <p:cNvSpPr txBox="1"/>
          <p:nvPr/>
        </p:nvSpPr>
        <p:spPr>
          <a:xfrm>
            <a:off x="7473745" y="3717698"/>
            <a:ext cx="4440669" cy="3046988"/>
          </a:xfrm>
          <a:prstGeom prst="rect">
            <a:avLst/>
          </a:prstGeom>
          <a:solidFill>
            <a:srgbClr val="660033"/>
          </a:solidFill>
          <a:ln w="38100">
            <a:solidFill>
              <a:srgbClr val="FFFFFF"/>
            </a:solidFill>
          </a:ln>
        </p:spPr>
        <p:txBody>
          <a:bodyPr wrap="square" rtlCol="0">
            <a:spAutoFit/>
          </a:bodyPr>
          <a:lstStyle/>
          <a:p>
            <a:r>
              <a:rPr lang="en-GB" sz="2400" dirty="0">
                <a:solidFill>
                  <a:srgbClr val="FFFFFF"/>
                </a:solidFill>
              </a:rPr>
              <a:t>Students access independently. </a:t>
            </a:r>
          </a:p>
          <a:p>
            <a:endParaRPr lang="en-GB" sz="2400" dirty="0">
              <a:solidFill>
                <a:srgbClr val="FFFFFF"/>
              </a:solidFill>
            </a:endParaRPr>
          </a:p>
          <a:p>
            <a:r>
              <a:rPr lang="en-GB" sz="2400" dirty="0">
                <a:solidFill>
                  <a:srgbClr val="FFFFFF"/>
                </a:solidFill>
              </a:rPr>
              <a:t>Minimal time/effort from me.</a:t>
            </a:r>
          </a:p>
          <a:p>
            <a:endParaRPr lang="en-GB" sz="2400" dirty="0">
              <a:solidFill>
                <a:srgbClr val="FFFFFF"/>
              </a:solidFill>
            </a:endParaRPr>
          </a:p>
          <a:p>
            <a:r>
              <a:rPr lang="en-GB" sz="2400" dirty="0">
                <a:solidFill>
                  <a:srgbClr val="FFFFFF"/>
                </a:solidFill>
              </a:rPr>
              <a:t>Great not only for careers but in terms of ‘contributing to society’ element of Personal development for Ofsted!</a:t>
            </a:r>
          </a:p>
        </p:txBody>
      </p:sp>
      <p:sp>
        <p:nvSpPr>
          <p:cNvPr id="8" name="TextBox 7">
            <a:extLst>
              <a:ext uri="{FF2B5EF4-FFF2-40B4-BE49-F238E27FC236}">
                <a16:creationId xmlns:a16="http://schemas.microsoft.com/office/drawing/2014/main" id="{F8790624-C7D0-22D3-5304-099BA9205CD6}"/>
              </a:ext>
            </a:extLst>
          </p:cNvPr>
          <p:cNvSpPr txBox="1"/>
          <p:nvPr/>
        </p:nvSpPr>
        <p:spPr>
          <a:xfrm>
            <a:off x="277586" y="845290"/>
            <a:ext cx="4057008" cy="523220"/>
          </a:xfrm>
          <a:prstGeom prst="rect">
            <a:avLst/>
          </a:prstGeom>
          <a:solidFill>
            <a:srgbClr val="660033"/>
          </a:solidFill>
          <a:ln>
            <a:solidFill>
              <a:srgbClr val="FFFFFF"/>
            </a:solidFill>
          </a:ln>
        </p:spPr>
        <p:txBody>
          <a:bodyPr wrap="none" rtlCol="0">
            <a:spAutoFit/>
          </a:bodyPr>
          <a:lstStyle/>
          <a:p>
            <a:r>
              <a:rPr lang="en-GB" sz="2800" dirty="0">
                <a:solidFill>
                  <a:srgbClr val="FFFFFF"/>
                </a:solidFill>
              </a:rPr>
              <a:t>Best bits from the bulletin </a:t>
            </a:r>
          </a:p>
        </p:txBody>
      </p:sp>
    </p:spTree>
    <p:extLst>
      <p:ext uri="{BB962C8B-B14F-4D97-AF65-F5344CB8AC3E}">
        <p14:creationId xmlns:p14="http://schemas.microsoft.com/office/powerpoint/2010/main" val="23754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A770-9FF9-FBCF-AD3B-D4041BABFD13}"/>
              </a:ext>
            </a:extLst>
          </p:cNvPr>
          <p:cNvSpPr>
            <a:spLocks noGrp="1"/>
          </p:cNvSpPr>
          <p:nvPr>
            <p:ph type="title"/>
          </p:nvPr>
        </p:nvSpPr>
        <p:spPr>
          <a:xfrm>
            <a:off x="2881993" y="365126"/>
            <a:ext cx="6428014" cy="1325563"/>
          </a:xfrm>
          <a:solidFill>
            <a:srgbClr val="660033"/>
          </a:solidFill>
          <a:ln>
            <a:solidFill>
              <a:schemeClr val="bg1"/>
            </a:solidFill>
          </a:ln>
        </p:spPr>
        <p:txBody>
          <a:bodyPr/>
          <a:lstStyle/>
          <a:p>
            <a:r>
              <a:rPr lang="en-GB" dirty="0">
                <a:solidFill>
                  <a:schemeClr val="bg1"/>
                </a:solidFill>
              </a:rPr>
              <a:t>Best bits from the bulletin!</a:t>
            </a:r>
          </a:p>
        </p:txBody>
      </p:sp>
      <p:pic>
        <p:nvPicPr>
          <p:cNvPr id="9" name="Content Placeholder 8">
            <a:extLst>
              <a:ext uri="{FF2B5EF4-FFF2-40B4-BE49-F238E27FC236}">
                <a16:creationId xmlns:a16="http://schemas.microsoft.com/office/drawing/2014/main" id="{04BA1DB3-5469-FC87-3EF6-4436E5FD790F}"/>
              </a:ext>
            </a:extLst>
          </p:cNvPr>
          <p:cNvPicPr>
            <a:picLocks noGrp="1" noChangeAspect="1"/>
          </p:cNvPicPr>
          <p:nvPr>
            <p:ph idx="1"/>
          </p:nvPr>
        </p:nvPicPr>
        <p:blipFill>
          <a:blip r:embed="rId2"/>
          <a:stretch>
            <a:fillRect/>
          </a:stretch>
        </p:blipFill>
        <p:spPr>
          <a:xfrm>
            <a:off x="245648" y="2177420"/>
            <a:ext cx="7573318" cy="4315454"/>
          </a:xfrm>
          <a:ln w="38100">
            <a:solidFill>
              <a:srgbClr val="660033"/>
            </a:solidFill>
          </a:ln>
        </p:spPr>
      </p:pic>
      <p:pic>
        <p:nvPicPr>
          <p:cNvPr id="10" name="Picture 9">
            <a:extLst>
              <a:ext uri="{FF2B5EF4-FFF2-40B4-BE49-F238E27FC236}">
                <a16:creationId xmlns:a16="http://schemas.microsoft.com/office/drawing/2014/main" id="{4D1903FB-5092-F077-976B-14046935FDC3}"/>
              </a:ext>
            </a:extLst>
          </p:cNvPr>
          <p:cNvPicPr>
            <a:picLocks noChangeAspect="1"/>
          </p:cNvPicPr>
          <p:nvPr/>
        </p:nvPicPr>
        <p:blipFill>
          <a:blip r:embed="rId3"/>
          <a:stretch>
            <a:fillRect/>
          </a:stretch>
        </p:blipFill>
        <p:spPr>
          <a:xfrm>
            <a:off x="7933338" y="2785746"/>
            <a:ext cx="4127314" cy="3098803"/>
          </a:xfrm>
          <a:prstGeom prst="rect">
            <a:avLst/>
          </a:prstGeom>
          <a:ln w="38100">
            <a:solidFill>
              <a:srgbClr val="660033"/>
            </a:solidFill>
          </a:ln>
        </p:spPr>
      </p:pic>
      <p:pic>
        <p:nvPicPr>
          <p:cNvPr id="3" name="Picture 2">
            <a:extLst>
              <a:ext uri="{FF2B5EF4-FFF2-40B4-BE49-F238E27FC236}">
                <a16:creationId xmlns:a16="http://schemas.microsoft.com/office/drawing/2014/main" id="{7B30E5D4-900F-C77F-B5B4-7E7296EB4D13}"/>
              </a:ext>
            </a:extLst>
          </p:cNvPr>
          <p:cNvPicPr>
            <a:picLocks noChangeAspect="1"/>
          </p:cNvPicPr>
          <p:nvPr/>
        </p:nvPicPr>
        <p:blipFill>
          <a:blip r:embed="rId4"/>
          <a:stretch>
            <a:fillRect/>
          </a:stretch>
        </p:blipFill>
        <p:spPr>
          <a:xfrm>
            <a:off x="10490501" y="293372"/>
            <a:ext cx="1432684" cy="1146147"/>
          </a:xfrm>
          <a:prstGeom prst="rect">
            <a:avLst/>
          </a:prstGeom>
        </p:spPr>
      </p:pic>
    </p:spTree>
    <p:extLst>
      <p:ext uri="{BB962C8B-B14F-4D97-AF65-F5344CB8AC3E}">
        <p14:creationId xmlns:p14="http://schemas.microsoft.com/office/powerpoint/2010/main" val="70630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6BE40E-B813-64D5-B970-9644FF5231A7}"/>
              </a:ext>
            </a:extLst>
          </p:cNvPr>
          <p:cNvPicPr>
            <a:picLocks noChangeAspect="1"/>
          </p:cNvPicPr>
          <p:nvPr/>
        </p:nvPicPr>
        <p:blipFill>
          <a:blip r:embed="rId2"/>
          <a:stretch>
            <a:fillRect/>
          </a:stretch>
        </p:blipFill>
        <p:spPr>
          <a:xfrm>
            <a:off x="287179" y="2469587"/>
            <a:ext cx="11617641" cy="4061155"/>
          </a:xfrm>
          <a:prstGeom prst="rect">
            <a:avLst/>
          </a:prstGeom>
          <a:ln w="38100">
            <a:solidFill>
              <a:srgbClr val="660033"/>
            </a:solidFill>
          </a:ln>
        </p:spPr>
      </p:pic>
      <p:sp>
        <p:nvSpPr>
          <p:cNvPr id="6" name="TextBox 5">
            <a:extLst>
              <a:ext uri="{FF2B5EF4-FFF2-40B4-BE49-F238E27FC236}">
                <a16:creationId xmlns:a16="http://schemas.microsoft.com/office/drawing/2014/main" id="{2C9E1FAA-E239-7CDA-B3D0-1CEF14DC5631}"/>
              </a:ext>
            </a:extLst>
          </p:cNvPr>
          <p:cNvSpPr txBox="1"/>
          <p:nvPr/>
        </p:nvSpPr>
        <p:spPr>
          <a:xfrm>
            <a:off x="287179" y="327258"/>
            <a:ext cx="12040091" cy="1815882"/>
          </a:xfrm>
          <a:prstGeom prst="rect">
            <a:avLst/>
          </a:prstGeom>
          <a:noFill/>
        </p:spPr>
        <p:txBody>
          <a:bodyPr wrap="none" rtlCol="0">
            <a:spAutoFit/>
          </a:bodyPr>
          <a:lstStyle/>
          <a:p>
            <a:r>
              <a:rPr lang="en-GB" sz="4000" dirty="0">
                <a:solidFill>
                  <a:srgbClr val="FFFFFF"/>
                </a:solidFill>
              </a:rPr>
              <a:t>Tracking student participation- </a:t>
            </a:r>
            <a:r>
              <a:rPr lang="en-GB" sz="2400" dirty="0">
                <a:solidFill>
                  <a:srgbClr val="FFFFFF"/>
                </a:solidFill>
              </a:rPr>
              <a:t>We use this online participation tracker</a:t>
            </a:r>
          </a:p>
          <a:p>
            <a:r>
              <a:rPr lang="en-GB" sz="2400" dirty="0">
                <a:solidFill>
                  <a:srgbClr val="FFFFFF"/>
                </a:solidFill>
              </a:rPr>
              <a:t>Our achievement team, during supported study sessions ask students on a fortnightly basis for</a:t>
            </a:r>
          </a:p>
          <a:p>
            <a:r>
              <a:rPr lang="en-GB" sz="2400" dirty="0">
                <a:solidFill>
                  <a:srgbClr val="FFFFFF"/>
                </a:solidFill>
              </a:rPr>
              <a:t>any open days they’ve attended, opportunities from the careers bulletin etc. I add on all school</a:t>
            </a:r>
          </a:p>
          <a:p>
            <a:r>
              <a:rPr lang="en-GB" sz="2400" dirty="0">
                <a:solidFill>
                  <a:srgbClr val="FFFFFF"/>
                </a:solidFill>
              </a:rPr>
              <a:t>Events and trips. Being able to filter by </a:t>
            </a:r>
            <a:r>
              <a:rPr lang="en-GB" sz="2400" dirty="0" err="1">
                <a:solidFill>
                  <a:srgbClr val="FFFFFF"/>
                </a:solidFill>
              </a:rPr>
              <a:t>Disad</a:t>
            </a:r>
            <a:r>
              <a:rPr lang="en-GB" sz="2400" dirty="0">
                <a:solidFill>
                  <a:srgbClr val="FFFFFF"/>
                </a:solidFill>
              </a:rPr>
              <a:t>/</a:t>
            </a:r>
            <a:r>
              <a:rPr lang="en-GB" sz="2400" dirty="0" err="1">
                <a:solidFill>
                  <a:srgbClr val="FFFFFF"/>
                </a:solidFill>
              </a:rPr>
              <a:t>NtR</a:t>
            </a:r>
            <a:r>
              <a:rPr lang="en-GB" sz="2400" dirty="0">
                <a:solidFill>
                  <a:srgbClr val="FFFFFF"/>
                </a:solidFill>
              </a:rPr>
              <a:t>/SEND means we can target students</a:t>
            </a:r>
            <a:endParaRPr lang="en-GB" sz="4000" dirty="0">
              <a:solidFill>
                <a:srgbClr val="FFFFFF"/>
              </a:solidFill>
            </a:endParaRPr>
          </a:p>
        </p:txBody>
      </p:sp>
    </p:spTree>
    <p:extLst>
      <p:ext uri="{BB962C8B-B14F-4D97-AF65-F5344CB8AC3E}">
        <p14:creationId xmlns:p14="http://schemas.microsoft.com/office/powerpoint/2010/main" val="17681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00D-1AEF-44DF-AE3F-807094011026}"/>
              </a:ext>
            </a:extLst>
          </p:cNvPr>
          <p:cNvSpPr>
            <a:spLocks noGrp="1"/>
          </p:cNvSpPr>
          <p:nvPr>
            <p:ph type="title"/>
          </p:nvPr>
        </p:nvSpPr>
        <p:spPr>
          <a:xfrm>
            <a:off x="1539117" y="185511"/>
            <a:ext cx="8322734" cy="1325563"/>
          </a:xfrm>
          <a:solidFill>
            <a:srgbClr val="660033"/>
          </a:solidFill>
          <a:ln>
            <a:solidFill>
              <a:schemeClr val="bg1">
                <a:lumMod val="95000"/>
              </a:schemeClr>
            </a:solidFill>
          </a:ln>
        </p:spPr>
        <p:txBody>
          <a:bodyPr/>
          <a:lstStyle/>
          <a:p>
            <a:r>
              <a:rPr lang="en-GB" dirty="0">
                <a:solidFill>
                  <a:srgbClr val="FFFFFF"/>
                </a:solidFill>
              </a:rPr>
              <a:t>Supporting disadvantaged students</a:t>
            </a:r>
          </a:p>
        </p:txBody>
      </p:sp>
      <p:sp>
        <p:nvSpPr>
          <p:cNvPr id="3" name="Content Placeholder 2">
            <a:extLst>
              <a:ext uri="{FF2B5EF4-FFF2-40B4-BE49-F238E27FC236}">
                <a16:creationId xmlns:a16="http://schemas.microsoft.com/office/drawing/2014/main" id="{95A7CE83-02D1-AFB3-5145-9ACD3CCB16C7}"/>
              </a:ext>
            </a:extLst>
          </p:cNvPr>
          <p:cNvSpPr>
            <a:spLocks noGrp="1"/>
          </p:cNvSpPr>
          <p:nvPr>
            <p:ph sz="half" idx="1"/>
          </p:nvPr>
        </p:nvSpPr>
        <p:spPr>
          <a:xfrm>
            <a:off x="277586" y="1825625"/>
            <a:ext cx="5742214" cy="4846864"/>
          </a:xfrm>
          <a:ln>
            <a:solidFill>
              <a:schemeClr val="bg1">
                <a:lumMod val="95000"/>
              </a:schemeClr>
            </a:solidFill>
          </a:ln>
        </p:spPr>
        <p:txBody>
          <a:bodyPr>
            <a:noAutofit/>
          </a:bodyPr>
          <a:lstStyle/>
          <a:p>
            <a:pPr marL="0" indent="0">
              <a:lnSpc>
                <a:spcPct val="115000"/>
              </a:lnSpc>
              <a:spcAft>
                <a:spcPts val="1000"/>
              </a:spcAft>
              <a:buNone/>
            </a:pPr>
            <a:r>
              <a:rPr lang="en-GB" sz="2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Our </a:t>
            </a:r>
            <a:r>
              <a:rPr lang="en-GB" sz="2300" b="1"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Realise your Potential Programme of Opportunities </a:t>
            </a:r>
            <a:r>
              <a:rPr lang="en-GB"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brings</a:t>
            </a:r>
            <a:r>
              <a:rPr lang="en-GB" sz="2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together contextual offer schemes, visits from universities and practical support with things like UCAS application, student finance and arranging open day travel</a:t>
            </a:r>
            <a:endParaRPr lang="en-GB" sz="2300"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Access to Leeds</a:t>
            </a:r>
            <a:endParaRPr lang="en-GB" sz="2300"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York Black Access </a:t>
            </a:r>
          </a:p>
          <a:p>
            <a:pPr marL="342900" lvl="0" indent="-342900">
              <a:lnSpc>
                <a:spcPct val="115000"/>
              </a:lnSpc>
              <a:buFont typeface="Symbol" panose="05050102010706020507" pitchFamily="18" charset="2"/>
              <a:buChar char=""/>
            </a:pPr>
            <a:r>
              <a:rPr lang="en-GB"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Into University</a:t>
            </a:r>
            <a:endParaRPr lang="en-GB" sz="2300"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23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Contextual Offers- lunch time session and communicated to parents/carers</a:t>
            </a:r>
            <a:endParaRPr lang="en-GB" sz="2300" dirty="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DC914890-C6F4-C4D2-85C8-83B467E4F565}"/>
              </a:ext>
            </a:extLst>
          </p:cNvPr>
          <p:cNvSpPr>
            <a:spLocks noGrp="1"/>
          </p:cNvSpPr>
          <p:nvPr>
            <p:ph sz="half" idx="2"/>
          </p:nvPr>
        </p:nvSpPr>
        <p:spPr>
          <a:xfrm>
            <a:off x="6291337" y="1825624"/>
            <a:ext cx="5181600" cy="4846863"/>
          </a:xfrm>
          <a:ln>
            <a:solidFill>
              <a:schemeClr val="bg1">
                <a:lumMod val="95000"/>
              </a:schemeClr>
            </a:solidFill>
          </a:ln>
        </p:spPr>
        <p:txBody>
          <a:bodyPr>
            <a:noAutofit/>
          </a:bodyPr>
          <a:lstStyle/>
          <a:p>
            <a:r>
              <a:rPr lang="en-GB" sz="2300" dirty="0">
                <a:solidFill>
                  <a:srgbClr val="FFFFFF"/>
                </a:solidFill>
              </a:rPr>
              <a:t>Universities run a range of widening participation schemes for students to explore careers </a:t>
            </a:r>
            <a:r>
              <a:rPr lang="en-GB" sz="2300" dirty="0" err="1">
                <a:solidFill>
                  <a:srgbClr val="FFFFFF"/>
                </a:solidFill>
              </a:rPr>
              <a:t>i.e</a:t>
            </a:r>
            <a:r>
              <a:rPr lang="en-GB" sz="2300" dirty="0">
                <a:solidFill>
                  <a:srgbClr val="FFFFFF"/>
                </a:solidFill>
              </a:rPr>
              <a:t>:</a:t>
            </a:r>
          </a:p>
          <a:p>
            <a:r>
              <a:rPr lang="en-GB" sz="2300" dirty="0">
                <a:solidFill>
                  <a:srgbClr val="FFFFFF"/>
                </a:solidFill>
              </a:rPr>
              <a:t>Leeds Uni </a:t>
            </a:r>
            <a:r>
              <a:rPr lang="en-GB" sz="2300" dirty="0">
                <a:solidFill>
                  <a:srgbClr val="FFFFFF"/>
                </a:solidFill>
                <a:hlinkClick r:id="rId2">
                  <a:extLst>
                    <a:ext uri="{A12FA001-AC4F-418D-AE19-62706E023703}">
                      <ahyp:hlinkClr xmlns:ahyp="http://schemas.microsoft.com/office/drawing/2018/hyperlinkcolor" val="tx"/>
                    </a:ext>
                  </a:extLst>
                </a:hlinkClick>
              </a:rPr>
              <a:t>Reach for Excellence | Contextual Outreach Team</a:t>
            </a:r>
            <a:endParaRPr lang="en-GB" sz="2300" dirty="0">
              <a:solidFill>
                <a:srgbClr val="FFFFFF"/>
              </a:solidFill>
            </a:endParaRPr>
          </a:p>
          <a:p>
            <a:r>
              <a:rPr lang="en-GB" sz="2300" dirty="0">
                <a:solidFill>
                  <a:srgbClr val="FFFFFF"/>
                </a:solidFill>
              </a:rPr>
              <a:t>The Sutton Trust </a:t>
            </a:r>
            <a:r>
              <a:rPr lang="en-GB" sz="2300" dirty="0">
                <a:solidFill>
                  <a:srgbClr val="FFFFFF"/>
                </a:solidFill>
                <a:hlinkClick r:id="rId3">
                  <a:extLst>
                    <a:ext uri="{A12FA001-AC4F-418D-AE19-62706E023703}">
                      <ahyp:hlinkClr xmlns:ahyp="http://schemas.microsoft.com/office/drawing/2018/hyperlinkcolor" val="tx"/>
                    </a:ext>
                  </a:extLst>
                </a:hlinkClick>
              </a:rPr>
              <a:t>The Sutton Trust</a:t>
            </a:r>
            <a:endParaRPr lang="en-GB" sz="2300" dirty="0">
              <a:solidFill>
                <a:srgbClr val="FFFFFF"/>
              </a:solidFill>
            </a:endParaRPr>
          </a:p>
          <a:p>
            <a:r>
              <a:rPr lang="en-GB" sz="2300" dirty="0">
                <a:solidFill>
                  <a:srgbClr val="FFFFFF"/>
                </a:solidFill>
              </a:rPr>
              <a:t>University of Cambridge </a:t>
            </a:r>
            <a:r>
              <a:rPr lang="en-GB" sz="2300" dirty="0">
                <a:solidFill>
                  <a:srgbClr val="FFFFFF"/>
                </a:solidFill>
                <a:hlinkClick r:id="rId4">
                  <a:extLst>
                    <a:ext uri="{A12FA001-AC4F-418D-AE19-62706E023703}">
                      <ahyp:hlinkClr xmlns:ahyp="http://schemas.microsoft.com/office/drawing/2018/hyperlinkcolor" val="tx"/>
                    </a:ext>
                  </a:extLst>
                </a:hlinkClick>
              </a:rPr>
              <a:t>STEM SMART | Undergraduate Study</a:t>
            </a:r>
            <a:endParaRPr lang="en-GB" sz="2300" dirty="0">
              <a:solidFill>
                <a:srgbClr val="FFFFFF"/>
              </a:solidFill>
            </a:endParaRPr>
          </a:p>
          <a:p>
            <a:r>
              <a:rPr lang="en-GB" sz="2300" dirty="0">
                <a:solidFill>
                  <a:srgbClr val="FFFFFF"/>
                </a:solidFill>
              </a:rPr>
              <a:t>University of York </a:t>
            </a:r>
            <a:r>
              <a:rPr lang="en-GB" sz="2300" dirty="0">
                <a:solidFill>
                  <a:srgbClr val="FFFFFF"/>
                </a:solidFill>
                <a:hlinkClick r:id="rId5">
                  <a:extLst>
                    <a:ext uri="{A12FA001-AC4F-418D-AE19-62706E023703}">
                      <ahyp:hlinkClr xmlns:ahyp="http://schemas.microsoft.com/office/drawing/2018/hyperlinkcolor" val="tx"/>
                    </a:ext>
                  </a:extLst>
                </a:hlinkClick>
              </a:rPr>
              <a:t>Next Step York - Schools and colleges, University of York</a:t>
            </a:r>
            <a:endParaRPr lang="en-GB" sz="2300" dirty="0">
              <a:solidFill>
                <a:srgbClr val="FFFFFF"/>
              </a:solidFill>
            </a:endParaRPr>
          </a:p>
          <a:p>
            <a:r>
              <a:rPr lang="en-GB" sz="2300" dirty="0">
                <a:solidFill>
                  <a:srgbClr val="FFFFFF"/>
                </a:solidFill>
              </a:rPr>
              <a:t>These are all included in our weekly Careers Bulletin</a:t>
            </a:r>
          </a:p>
          <a:p>
            <a:r>
              <a:rPr lang="en-GB" sz="2300" dirty="0">
                <a:solidFill>
                  <a:srgbClr val="FFFFFF"/>
                </a:solidFill>
              </a:rPr>
              <a:t>Continual CPD for supporting staff</a:t>
            </a:r>
            <a:endParaRPr lang="en-GB" sz="2300" dirty="0"/>
          </a:p>
        </p:txBody>
      </p:sp>
      <p:pic>
        <p:nvPicPr>
          <p:cNvPr id="5" name="Picture 4">
            <a:extLst>
              <a:ext uri="{FF2B5EF4-FFF2-40B4-BE49-F238E27FC236}">
                <a16:creationId xmlns:a16="http://schemas.microsoft.com/office/drawing/2014/main" id="{341438F7-6636-4893-3E0C-E5CBB53FFD19}"/>
              </a:ext>
            </a:extLst>
          </p:cNvPr>
          <p:cNvPicPr>
            <a:picLocks noChangeAspect="1"/>
          </p:cNvPicPr>
          <p:nvPr/>
        </p:nvPicPr>
        <p:blipFill>
          <a:blip r:embed="rId6"/>
          <a:stretch>
            <a:fillRect/>
          </a:stretch>
        </p:blipFill>
        <p:spPr>
          <a:xfrm>
            <a:off x="10311790" y="364927"/>
            <a:ext cx="1432684" cy="1146147"/>
          </a:xfrm>
          <a:prstGeom prst="rect">
            <a:avLst/>
          </a:prstGeom>
        </p:spPr>
      </p:pic>
    </p:spTree>
    <p:extLst>
      <p:ext uri="{BB962C8B-B14F-4D97-AF65-F5344CB8AC3E}">
        <p14:creationId xmlns:p14="http://schemas.microsoft.com/office/powerpoint/2010/main" val="385614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42547E-D12B-10F2-6816-9650C57E278B}"/>
              </a:ext>
            </a:extLst>
          </p:cNvPr>
          <p:cNvPicPr>
            <a:picLocks noChangeAspect="1"/>
          </p:cNvPicPr>
          <p:nvPr/>
        </p:nvPicPr>
        <p:blipFill>
          <a:blip r:embed="rId2"/>
          <a:stretch>
            <a:fillRect/>
          </a:stretch>
        </p:blipFill>
        <p:spPr>
          <a:xfrm>
            <a:off x="0" y="0"/>
            <a:ext cx="6291440" cy="3687311"/>
          </a:xfrm>
          <a:prstGeom prst="rect">
            <a:avLst/>
          </a:prstGeom>
          <a:ln w="38100">
            <a:solidFill>
              <a:srgbClr val="660033"/>
            </a:solidFill>
          </a:ln>
        </p:spPr>
      </p:pic>
      <p:pic>
        <p:nvPicPr>
          <p:cNvPr id="3" name="Picture 2">
            <a:extLst>
              <a:ext uri="{FF2B5EF4-FFF2-40B4-BE49-F238E27FC236}">
                <a16:creationId xmlns:a16="http://schemas.microsoft.com/office/drawing/2014/main" id="{E6194A8F-7E1F-03DD-5465-390BC3615EB6}"/>
              </a:ext>
            </a:extLst>
          </p:cNvPr>
          <p:cNvPicPr>
            <a:picLocks noChangeAspect="1"/>
          </p:cNvPicPr>
          <p:nvPr/>
        </p:nvPicPr>
        <p:blipFill>
          <a:blip r:embed="rId3"/>
          <a:stretch>
            <a:fillRect/>
          </a:stretch>
        </p:blipFill>
        <p:spPr>
          <a:xfrm>
            <a:off x="5893966" y="163286"/>
            <a:ext cx="6298034" cy="3687311"/>
          </a:xfrm>
          <a:prstGeom prst="rect">
            <a:avLst/>
          </a:prstGeom>
          <a:ln w="38100">
            <a:solidFill>
              <a:srgbClr val="660033"/>
            </a:solidFill>
          </a:ln>
        </p:spPr>
      </p:pic>
      <p:pic>
        <p:nvPicPr>
          <p:cNvPr id="5" name="Picture 4">
            <a:extLst>
              <a:ext uri="{FF2B5EF4-FFF2-40B4-BE49-F238E27FC236}">
                <a16:creationId xmlns:a16="http://schemas.microsoft.com/office/drawing/2014/main" id="{383BAB26-0BB0-6B34-665A-3DC69743F9E3}"/>
              </a:ext>
            </a:extLst>
          </p:cNvPr>
          <p:cNvPicPr>
            <a:picLocks noChangeAspect="1"/>
          </p:cNvPicPr>
          <p:nvPr/>
        </p:nvPicPr>
        <p:blipFill>
          <a:blip r:embed="rId4"/>
          <a:stretch>
            <a:fillRect/>
          </a:stretch>
        </p:blipFill>
        <p:spPr>
          <a:xfrm>
            <a:off x="0" y="3170689"/>
            <a:ext cx="6489450" cy="3687311"/>
          </a:xfrm>
          <a:prstGeom prst="rect">
            <a:avLst/>
          </a:prstGeom>
          <a:ln w="38100">
            <a:solidFill>
              <a:srgbClr val="660033"/>
            </a:solidFill>
          </a:ln>
        </p:spPr>
      </p:pic>
      <p:sp>
        <p:nvSpPr>
          <p:cNvPr id="8" name="TextBox 7">
            <a:extLst>
              <a:ext uri="{FF2B5EF4-FFF2-40B4-BE49-F238E27FC236}">
                <a16:creationId xmlns:a16="http://schemas.microsoft.com/office/drawing/2014/main" id="{C788DFB4-4467-C196-A243-3A9F9F3DFB28}"/>
              </a:ext>
            </a:extLst>
          </p:cNvPr>
          <p:cNvSpPr txBox="1"/>
          <p:nvPr/>
        </p:nvSpPr>
        <p:spPr>
          <a:xfrm>
            <a:off x="7013357" y="4669594"/>
            <a:ext cx="4654736" cy="1384995"/>
          </a:xfrm>
          <a:prstGeom prst="rect">
            <a:avLst/>
          </a:prstGeom>
          <a:solidFill>
            <a:srgbClr val="660033"/>
          </a:solidFill>
          <a:ln>
            <a:solidFill>
              <a:srgbClr val="FFFFFF"/>
            </a:solidFill>
          </a:ln>
        </p:spPr>
        <p:txBody>
          <a:bodyPr wrap="none" rtlCol="0">
            <a:spAutoFit/>
          </a:bodyPr>
          <a:lstStyle/>
          <a:p>
            <a:pPr algn="ctr"/>
            <a:r>
              <a:rPr lang="en-GB" sz="2800" dirty="0">
                <a:solidFill>
                  <a:srgbClr val="FFFFFF"/>
                </a:solidFill>
              </a:rPr>
              <a:t>Clear information for students </a:t>
            </a:r>
          </a:p>
          <a:p>
            <a:pPr algn="ctr"/>
            <a:r>
              <a:rPr lang="en-GB" sz="2800" dirty="0">
                <a:solidFill>
                  <a:srgbClr val="FFFFFF"/>
                </a:solidFill>
              </a:rPr>
              <a:t>and parents/carers EARLY on</a:t>
            </a:r>
          </a:p>
          <a:p>
            <a:pPr algn="ctr"/>
            <a:r>
              <a:rPr lang="en-GB" sz="2800" dirty="0">
                <a:solidFill>
                  <a:srgbClr val="FFFFFF"/>
                </a:solidFill>
              </a:rPr>
              <a:t>re contextual offers</a:t>
            </a:r>
          </a:p>
        </p:txBody>
      </p:sp>
    </p:spTree>
    <p:extLst>
      <p:ext uri="{BB962C8B-B14F-4D97-AF65-F5344CB8AC3E}">
        <p14:creationId xmlns:p14="http://schemas.microsoft.com/office/powerpoint/2010/main" val="310199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00D-1AEF-44DF-AE3F-807094011026}"/>
              </a:ext>
            </a:extLst>
          </p:cNvPr>
          <p:cNvSpPr>
            <a:spLocks noGrp="1"/>
          </p:cNvSpPr>
          <p:nvPr>
            <p:ph type="title"/>
          </p:nvPr>
        </p:nvSpPr>
        <p:spPr/>
        <p:txBody>
          <a:bodyPr/>
          <a:lstStyle/>
          <a:p>
            <a:r>
              <a:rPr lang="en-GB" dirty="0">
                <a:solidFill>
                  <a:srgbClr val="FFFFFF"/>
                </a:solidFill>
              </a:rPr>
              <a:t>New for this year- University of Leeds campus day for our Y13 disadvantaged students</a:t>
            </a:r>
          </a:p>
        </p:txBody>
      </p:sp>
      <p:pic>
        <p:nvPicPr>
          <p:cNvPr id="5" name="Content Placeholder 4">
            <a:extLst>
              <a:ext uri="{FF2B5EF4-FFF2-40B4-BE49-F238E27FC236}">
                <a16:creationId xmlns:a16="http://schemas.microsoft.com/office/drawing/2014/main" id="{A045119D-5C36-A3EF-73E4-67B7F8F19E97}"/>
              </a:ext>
            </a:extLst>
          </p:cNvPr>
          <p:cNvPicPr>
            <a:picLocks noGrp="1" noChangeAspect="1"/>
          </p:cNvPicPr>
          <p:nvPr>
            <p:ph idx="1"/>
          </p:nvPr>
        </p:nvPicPr>
        <p:blipFill>
          <a:blip r:embed="rId2"/>
          <a:stretch>
            <a:fillRect/>
          </a:stretch>
        </p:blipFill>
        <p:spPr>
          <a:xfrm>
            <a:off x="131081" y="1874531"/>
            <a:ext cx="6516009" cy="4391638"/>
          </a:xfrm>
          <a:ln w="38100">
            <a:solidFill>
              <a:srgbClr val="660033"/>
            </a:solidFill>
          </a:ln>
        </p:spPr>
      </p:pic>
      <p:sp>
        <p:nvSpPr>
          <p:cNvPr id="3" name="TextBox 2">
            <a:extLst>
              <a:ext uri="{FF2B5EF4-FFF2-40B4-BE49-F238E27FC236}">
                <a16:creationId xmlns:a16="http://schemas.microsoft.com/office/drawing/2014/main" id="{4C801803-7F0D-0896-2E1E-D1BEE81091AD}"/>
              </a:ext>
            </a:extLst>
          </p:cNvPr>
          <p:cNvSpPr txBox="1"/>
          <p:nvPr/>
        </p:nvSpPr>
        <p:spPr>
          <a:xfrm>
            <a:off x="6759577" y="1946691"/>
            <a:ext cx="5301342" cy="4247317"/>
          </a:xfrm>
          <a:prstGeom prst="rect">
            <a:avLst/>
          </a:prstGeom>
          <a:solidFill>
            <a:srgbClr val="660033"/>
          </a:solidFill>
          <a:ln>
            <a:solidFill>
              <a:schemeClr val="bg1"/>
            </a:solidFill>
          </a:ln>
        </p:spPr>
        <p:txBody>
          <a:bodyPr wrap="square" rtlCol="0">
            <a:spAutoFit/>
          </a:bodyPr>
          <a:lstStyle/>
          <a:p>
            <a:r>
              <a:rPr lang="en-GB" sz="3000" dirty="0">
                <a:solidFill>
                  <a:schemeClr val="bg1"/>
                </a:solidFill>
              </a:rPr>
              <a:t>-50 of our Y13 disadvantaged students spent a day on campus.</a:t>
            </a:r>
          </a:p>
          <a:p>
            <a:r>
              <a:rPr lang="en-GB" sz="3000" dirty="0">
                <a:solidFill>
                  <a:schemeClr val="bg1"/>
                </a:solidFill>
              </a:rPr>
              <a:t>-Really interactive workshops on student life and a campus tour</a:t>
            </a:r>
          </a:p>
          <a:p>
            <a:r>
              <a:rPr lang="en-GB" sz="3000" dirty="0">
                <a:solidFill>
                  <a:schemeClr val="bg1"/>
                </a:solidFill>
              </a:rPr>
              <a:t>-The student panel was great and purposely diverse</a:t>
            </a:r>
          </a:p>
          <a:p>
            <a:r>
              <a:rPr lang="en-GB" sz="3000" dirty="0">
                <a:solidFill>
                  <a:schemeClr val="bg1"/>
                </a:solidFill>
              </a:rPr>
              <a:t>-Sessions on Access to Leeds and foundation routes were really informative.</a:t>
            </a:r>
          </a:p>
        </p:txBody>
      </p:sp>
    </p:spTree>
    <p:extLst>
      <p:ext uri="{BB962C8B-B14F-4D97-AF65-F5344CB8AC3E}">
        <p14:creationId xmlns:p14="http://schemas.microsoft.com/office/powerpoint/2010/main" val="278687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A00D-1AEF-44DF-AE3F-807094011026}"/>
              </a:ext>
            </a:extLst>
          </p:cNvPr>
          <p:cNvSpPr>
            <a:spLocks noGrp="1"/>
          </p:cNvSpPr>
          <p:nvPr>
            <p:ph type="title"/>
          </p:nvPr>
        </p:nvSpPr>
        <p:spPr>
          <a:xfrm>
            <a:off x="838200" y="130704"/>
            <a:ext cx="10515600" cy="1325563"/>
          </a:xfrm>
          <a:solidFill>
            <a:srgbClr val="660033"/>
          </a:solidFill>
          <a:ln>
            <a:solidFill>
              <a:schemeClr val="bg1"/>
            </a:solidFill>
          </a:ln>
        </p:spPr>
        <p:txBody>
          <a:bodyPr/>
          <a:lstStyle/>
          <a:p>
            <a:r>
              <a:rPr lang="en-GB" dirty="0">
                <a:solidFill>
                  <a:srgbClr val="FFFFFF"/>
                </a:solidFill>
              </a:rPr>
              <a:t>Ensuring disadvantaged students have access to the opportunities</a:t>
            </a:r>
          </a:p>
        </p:txBody>
      </p:sp>
      <p:sp>
        <p:nvSpPr>
          <p:cNvPr id="3" name="Content Placeholder 2">
            <a:extLst>
              <a:ext uri="{FF2B5EF4-FFF2-40B4-BE49-F238E27FC236}">
                <a16:creationId xmlns:a16="http://schemas.microsoft.com/office/drawing/2014/main" id="{95A7CE83-02D1-AFB3-5145-9ACD3CCB16C7}"/>
              </a:ext>
            </a:extLst>
          </p:cNvPr>
          <p:cNvSpPr>
            <a:spLocks noGrp="1"/>
          </p:cNvSpPr>
          <p:nvPr>
            <p:ph idx="1"/>
          </p:nvPr>
        </p:nvSpPr>
        <p:spPr>
          <a:xfrm>
            <a:off x="838200" y="1668538"/>
            <a:ext cx="10515600" cy="5058758"/>
          </a:xfrm>
          <a:ln>
            <a:solidFill>
              <a:srgbClr val="FFFFFF"/>
            </a:solidFill>
          </a:ln>
        </p:spPr>
        <p:txBody>
          <a:bodyPr>
            <a:normAutofit fontScale="92500" lnSpcReduction="10000"/>
          </a:bodyPr>
          <a:lstStyle/>
          <a:p>
            <a:endParaRPr lang="en-GB" dirty="0">
              <a:solidFill>
                <a:srgbClr val="FFFFFF"/>
              </a:solidFill>
            </a:endParaRPr>
          </a:p>
          <a:p>
            <a:r>
              <a:rPr lang="en-GB" sz="3000" dirty="0">
                <a:solidFill>
                  <a:srgbClr val="FFFFFF"/>
                </a:solidFill>
              </a:rPr>
              <a:t>Through the participation tracker we can track where students haven’t engaged</a:t>
            </a:r>
          </a:p>
          <a:p>
            <a:r>
              <a:rPr lang="en-GB" sz="3000" dirty="0">
                <a:solidFill>
                  <a:srgbClr val="FFFFFF"/>
                </a:solidFill>
              </a:rPr>
              <a:t>Have they only gone to local open days? Reminder of travel support on offer</a:t>
            </a:r>
          </a:p>
          <a:p>
            <a:r>
              <a:rPr lang="en-GB" sz="3000" dirty="0">
                <a:solidFill>
                  <a:srgbClr val="FFFFFF"/>
                </a:solidFill>
              </a:rPr>
              <a:t>Careers bulletin- teachers speak about in lesson, achievement team in s/study have on screen</a:t>
            </a:r>
          </a:p>
          <a:p>
            <a:r>
              <a:rPr lang="en-GB" sz="3000" dirty="0">
                <a:solidFill>
                  <a:srgbClr val="FFFFFF"/>
                </a:solidFill>
              </a:rPr>
              <a:t>When sending out sign up links for trips- give notice of when the link will open in the letter (not just first come first served as unfair to students whose parents/carers can’t access phone at work)</a:t>
            </a:r>
          </a:p>
          <a:p>
            <a:r>
              <a:rPr lang="en-GB" sz="3000" dirty="0">
                <a:solidFill>
                  <a:srgbClr val="FFFFFF"/>
                </a:solidFill>
              </a:rPr>
              <a:t>When allocating trip/opportunity spaces ensure proportionate places have gone to disadvantaged/</a:t>
            </a:r>
            <a:r>
              <a:rPr lang="en-GB" sz="3000" dirty="0" err="1">
                <a:solidFill>
                  <a:srgbClr val="FFFFFF"/>
                </a:solidFill>
              </a:rPr>
              <a:t>NtR</a:t>
            </a:r>
            <a:r>
              <a:rPr lang="en-GB" sz="3000" dirty="0">
                <a:solidFill>
                  <a:srgbClr val="FFFFFF"/>
                </a:solidFill>
              </a:rPr>
              <a:t> students</a:t>
            </a:r>
          </a:p>
        </p:txBody>
      </p:sp>
    </p:spTree>
    <p:extLst>
      <p:ext uri="{BB962C8B-B14F-4D97-AF65-F5344CB8AC3E}">
        <p14:creationId xmlns:p14="http://schemas.microsoft.com/office/powerpoint/2010/main" val="78783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535EB-7BE7-1F49-4917-1F8A5AAE7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C9242-FC42-B4A3-DEEC-BB7120F87E27}"/>
              </a:ext>
            </a:extLst>
          </p:cNvPr>
          <p:cNvSpPr>
            <a:spLocks noGrp="1"/>
          </p:cNvSpPr>
          <p:nvPr>
            <p:ph type="title" idx="4294967295"/>
          </p:nvPr>
        </p:nvSpPr>
        <p:spPr>
          <a:xfrm>
            <a:off x="838200" y="2766218"/>
            <a:ext cx="10515600" cy="1325563"/>
          </a:xfrm>
          <a:solidFill>
            <a:srgbClr val="660033"/>
          </a:solidFill>
          <a:ln>
            <a:solidFill>
              <a:schemeClr val="bg1"/>
            </a:solidFill>
          </a:ln>
        </p:spPr>
        <p:txBody>
          <a:bodyPr>
            <a:normAutofit/>
          </a:bodyPr>
          <a:lstStyle/>
          <a:p>
            <a:pPr algn="ctr"/>
            <a:r>
              <a:rPr lang="en-GB" sz="6000" dirty="0">
                <a:solidFill>
                  <a:srgbClr val="FFFFFF"/>
                </a:solidFill>
              </a:rPr>
              <a:t>Any questions?</a:t>
            </a:r>
          </a:p>
        </p:txBody>
      </p:sp>
    </p:spTree>
    <p:extLst>
      <p:ext uri="{BB962C8B-B14F-4D97-AF65-F5344CB8AC3E}">
        <p14:creationId xmlns:p14="http://schemas.microsoft.com/office/powerpoint/2010/main" val="142358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8BC59-A539-AA48-AD6F-5834CABDA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1A0DF-E7EC-36CF-2FCE-2DD385D7341E}"/>
              </a:ext>
            </a:extLst>
          </p:cNvPr>
          <p:cNvSpPr>
            <a:spLocks noGrp="1"/>
          </p:cNvSpPr>
          <p:nvPr>
            <p:ph type="title"/>
          </p:nvPr>
        </p:nvSpPr>
        <p:spPr>
          <a:xfrm>
            <a:off x="691243" y="365125"/>
            <a:ext cx="9710057" cy="1325563"/>
          </a:xfrm>
          <a:solidFill>
            <a:srgbClr val="660033"/>
          </a:solidFill>
          <a:ln w="38100">
            <a:solidFill>
              <a:srgbClr val="FFFFFF"/>
            </a:solidFill>
          </a:ln>
        </p:spPr>
        <p:txBody>
          <a:bodyPr>
            <a:normAutofit/>
          </a:bodyPr>
          <a:lstStyle/>
          <a:p>
            <a:r>
              <a:rPr lang="en-GB" sz="4800" b="1" dirty="0">
                <a:solidFill>
                  <a:schemeClr val="bg1"/>
                </a:solidFill>
              </a:rPr>
              <a:t>The Sixth Form Team </a:t>
            </a:r>
            <a:r>
              <a:rPr lang="en-GB" sz="3600" b="1" dirty="0">
                <a:solidFill>
                  <a:schemeClr val="bg1"/>
                </a:solidFill>
              </a:rPr>
              <a:t>(to give context later, on </a:t>
            </a:r>
            <a:br>
              <a:rPr lang="en-GB" sz="3600" b="1" dirty="0">
                <a:solidFill>
                  <a:schemeClr val="bg1"/>
                </a:solidFill>
              </a:rPr>
            </a:br>
            <a:r>
              <a:rPr lang="en-GB" sz="3600" b="1" dirty="0">
                <a:solidFill>
                  <a:schemeClr val="bg1"/>
                </a:solidFill>
              </a:rPr>
              <a:t>who tracks student participation!)</a:t>
            </a:r>
            <a:endParaRPr lang="en-GB" sz="4800" b="1" dirty="0">
              <a:solidFill>
                <a:schemeClr val="bg1"/>
              </a:solidFill>
            </a:endParaRPr>
          </a:p>
        </p:txBody>
      </p:sp>
      <p:sp>
        <p:nvSpPr>
          <p:cNvPr id="3" name="Content Placeholder 2">
            <a:extLst>
              <a:ext uri="{FF2B5EF4-FFF2-40B4-BE49-F238E27FC236}">
                <a16:creationId xmlns:a16="http://schemas.microsoft.com/office/drawing/2014/main" id="{E34882CD-75FD-8A39-539C-455B457BB272}"/>
              </a:ext>
            </a:extLst>
          </p:cNvPr>
          <p:cNvSpPr>
            <a:spLocks noGrp="1"/>
          </p:cNvSpPr>
          <p:nvPr>
            <p:ph idx="1"/>
          </p:nvPr>
        </p:nvSpPr>
        <p:spPr>
          <a:xfrm>
            <a:off x="429985" y="2117791"/>
            <a:ext cx="10515600" cy="4351338"/>
          </a:xfrm>
          <a:ln>
            <a:solidFill>
              <a:schemeClr val="bg1"/>
            </a:solidFill>
          </a:ln>
        </p:spPr>
        <p:txBody>
          <a:bodyPr>
            <a:normAutofit/>
          </a:bodyPr>
          <a:lstStyle/>
          <a:p>
            <a:r>
              <a:rPr lang="en-GB" sz="3200" dirty="0">
                <a:solidFill>
                  <a:schemeClr val="bg1"/>
                </a:solidFill>
              </a:rPr>
              <a:t>Director of Sixth Form (Head of Year 13)</a:t>
            </a:r>
          </a:p>
          <a:p>
            <a:r>
              <a:rPr lang="en-GB" sz="3200" dirty="0">
                <a:solidFill>
                  <a:schemeClr val="bg1"/>
                </a:solidFill>
              </a:rPr>
              <a:t>Assistant Director of Sixth Form (Head of Year 12)</a:t>
            </a:r>
          </a:p>
          <a:p>
            <a:r>
              <a:rPr lang="en-GB" sz="3200" dirty="0">
                <a:solidFill>
                  <a:schemeClr val="bg1"/>
                </a:solidFill>
              </a:rPr>
              <a:t>Sixth Form Careers Manager- Me!</a:t>
            </a:r>
          </a:p>
          <a:p>
            <a:r>
              <a:rPr lang="en-GB" sz="3200" dirty="0">
                <a:solidFill>
                  <a:schemeClr val="bg1"/>
                </a:solidFill>
              </a:rPr>
              <a:t>Sixth Form Manager (Administrator/Admissions)</a:t>
            </a:r>
          </a:p>
          <a:p>
            <a:r>
              <a:rPr lang="en-GB" sz="3200" dirty="0">
                <a:solidFill>
                  <a:schemeClr val="bg1"/>
                </a:solidFill>
              </a:rPr>
              <a:t>Sixth Form Attendance Officer</a:t>
            </a:r>
          </a:p>
          <a:p>
            <a:r>
              <a:rPr lang="en-GB" sz="3200" dirty="0">
                <a:solidFill>
                  <a:schemeClr val="bg1"/>
                </a:solidFill>
              </a:rPr>
              <a:t>Sixth Form Achievement Manager</a:t>
            </a:r>
          </a:p>
          <a:p>
            <a:r>
              <a:rPr lang="en-GB" sz="3200" dirty="0">
                <a:solidFill>
                  <a:schemeClr val="bg1"/>
                </a:solidFill>
              </a:rPr>
              <a:t>Sixth Form Achievement Leaders x 3</a:t>
            </a:r>
          </a:p>
        </p:txBody>
      </p:sp>
      <p:pic>
        <p:nvPicPr>
          <p:cNvPr id="4" name="Picture 3">
            <a:extLst>
              <a:ext uri="{FF2B5EF4-FFF2-40B4-BE49-F238E27FC236}">
                <a16:creationId xmlns:a16="http://schemas.microsoft.com/office/drawing/2014/main" id="{89775B5E-854A-6B1B-2624-F1036D9DB101}"/>
              </a:ext>
            </a:extLst>
          </p:cNvPr>
          <p:cNvPicPr>
            <a:picLocks noChangeAspect="1"/>
          </p:cNvPicPr>
          <p:nvPr/>
        </p:nvPicPr>
        <p:blipFill>
          <a:blip r:embed="rId3"/>
          <a:stretch>
            <a:fillRect/>
          </a:stretch>
        </p:blipFill>
        <p:spPr>
          <a:xfrm>
            <a:off x="10638064" y="244408"/>
            <a:ext cx="1431471" cy="1143132"/>
          </a:xfrm>
          <a:prstGeom prst="rect">
            <a:avLst/>
          </a:prstGeom>
        </p:spPr>
      </p:pic>
    </p:spTree>
    <p:extLst>
      <p:ext uri="{BB962C8B-B14F-4D97-AF65-F5344CB8AC3E}">
        <p14:creationId xmlns:p14="http://schemas.microsoft.com/office/powerpoint/2010/main" val="275282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2E75-438C-DCC2-04B3-0A206F8908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2E09E0C-2A7E-51F2-6CAE-98C6244DB131}"/>
              </a:ext>
            </a:extLst>
          </p:cNvPr>
          <p:cNvPicPr>
            <a:picLocks noChangeAspect="1"/>
          </p:cNvPicPr>
          <p:nvPr/>
        </p:nvPicPr>
        <p:blipFill>
          <a:blip r:embed="rId3"/>
          <a:stretch>
            <a:fillRect/>
          </a:stretch>
        </p:blipFill>
        <p:spPr>
          <a:xfrm>
            <a:off x="10638064" y="244408"/>
            <a:ext cx="1431471" cy="1143132"/>
          </a:xfrm>
          <a:prstGeom prst="rect">
            <a:avLst/>
          </a:prstGeom>
        </p:spPr>
      </p:pic>
      <p:pic>
        <p:nvPicPr>
          <p:cNvPr id="6" name="Picture 5">
            <a:extLst>
              <a:ext uri="{FF2B5EF4-FFF2-40B4-BE49-F238E27FC236}">
                <a16:creationId xmlns:a16="http://schemas.microsoft.com/office/drawing/2014/main" id="{157548A6-9DF6-A278-E948-F67164FC21D7}"/>
              </a:ext>
            </a:extLst>
          </p:cNvPr>
          <p:cNvPicPr>
            <a:picLocks noChangeAspect="1"/>
          </p:cNvPicPr>
          <p:nvPr/>
        </p:nvPicPr>
        <p:blipFill>
          <a:blip r:embed="rId4"/>
          <a:srcRect l="1559" t="3412" r="2273" b="2021"/>
          <a:stretch/>
        </p:blipFill>
        <p:spPr>
          <a:xfrm>
            <a:off x="1216121" y="1833236"/>
            <a:ext cx="9319601" cy="4522627"/>
          </a:xfrm>
          <a:prstGeom prst="rect">
            <a:avLst/>
          </a:prstGeom>
          <a:ln w="28575">
            <a:solidFill>
              <a:srgbClr val="FFFFFF"/>
            </a:solidFill>
          </a:ln>
        </p:spPr>
      </p:pic>
      <p:sp>
        <p:nvSpPr>
          <p:cNvPr id="7" name="Oval 6">
            <a:extLst>
              <a:ext uri="{FF2B5EF4-FFF2-40B4-BE49-F238E27FC236}">
                <a16:creationId xmlns:a16="http://schemas.microsoft.com/office/drawing/2014/main" id="{798ACDDE-EE49-CB8D-A8F2-6E11FF41ACEE}"/>
              </a:ext>
            </a:extLst>
          </p:cNvPr>
          <p:cNvSpPr/>
          <p:nvPr/>
        </p:nvSpPr>
        <p:spPr>
          <a:xfrm>
            <a:off x="8360229" y="1914553"/>
            <a:ext cx="2175493" cy="21799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A0434AF-0B6C-FD53-5E02-817F67B4677E}"/>
              </a:ext>
            </a:extLst>
          </p:cNvPr>
          <p:cNvSpPr/>
          <p:nvPr/>
        </p:nvSpPr>
        <p:spPr>
          <a:xfrm>
            <a:off x="1210678" y="4175867"/>
            <a:ext cx="2332621" cy="21799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CBE7436-B812-1F1A-EE51-BBCA8B46E284}"/>
              </a:ext>
            </a:extLst>
          </p:cNvPr>
          <p:cNvSpPr txBox="1"/>
          <p:nvPr/>
        </p:nvSpPr>
        <p:spPr>
          <a:xfrm>
            <a:off x="2257705" y="352485"/>
            <a:ext cx="7676589" cy="1077218"/>
          </a:xfrm>
          <a:prstGeom prst="rect">
            <a:avLst/>
          </a:prstGeom>
          <a:solidFill>
            <a:srgbClr val="660033"/>
          </a:solidFill>
          <a:ln>
            <a:solidFill>
              <a:srgbClr val="FFFFFF"/>
            </a:solidFill>
          </a:ln>
        </p:spPr>
        <p:txBody>
          <a:bodyPr wrap="none" rtlCol="0">
            <a:spAutoFit/>
          </a:bodyPr>
          <a:lstStyle/>
          <a:p>
            <a:pPr algn="ctr"/>
            <a:r>
              <a:rPr lang="en-GB" sz="3200" dirty="0">
                <a:solidFill>
                  <a:srgbClr val="FFFFFF"/>
                </a:solidFill>
              </a:rPr>
              <a:t>When reviewing the Gatsby Benchmarks </a:t>
            </a:r>
          </a:p>
          <a:p>
            <a:pPr algn="ctr"/>
            <a:r>
              <a:rPr lang="en-GB" sz="3200" dirty="0">
                <a:solidFill>
                  <a:srgbClr val="FFFFFF"/>
                </a:solidFill>
              </a:rPr>
              <a:t>it was the following I felt needed more focus </a:t>
            </a:r>
          </a:p>
        </p:txBody>
      </p:sp>
    </p:spTree>
    <p:extLst>
      <p:ext uri="{BB962C8B-B14F-4D97-AF65-F5344CB8AC3E}">
        <p14:creationId xmlns:p14="http://schemas.microsoft.com/office/powerpoint/2010/main" val="33934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B27E-DBFA-1D89-ABA5-F06A63D38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BADFC-78DF-6AE9-60E8-0DBC1AD2BC15}"/>
              </a:ext>
            </a:extLst>
          </p:cNvPr>
          <p:cNvSpPr>
            <a:spLocks noGrp="1"/>
          </p:cNvSpPr>
          <p:nvPr>
            <p:ph type="title"/>
          </p:nvPr>
        </p:nvSpPr>
        <p:spPr/>
        <p:txBody>
          <a:bodyPr>
            <a:normAutofit/>
          </a:bodyPr>
          <a:lstStyle/>
          <a:p>
            <a:r>
              <a:rPr lang="en-GB" sz="4800" b="1" dirty="0">
                <a:solidFill>
                  <a:schemeClr val="bg1"/>
                </a:solidFill>
              </a:rPr>
              <a:t>Linking curriculum learning to careers</a:t>
            </a:r>
          </a:p>
        </p:txBody>
      </p:sp>
      <p:sp>
        <p:nvSpPr>
          <p:cNvPr id="3" name="Content Placeholder 2">
            <a:extLst>
              <a:ext uri="{FF2B5EF4-FFF2-40B4-BE49-F238E27FC236}">
                <a16:creationId xmlns:a16="http://schemas.microsoft.com/office/drawing/2014/main" id="{88462E10-9387-E84C-A5C9-9C158353D925}"/>
              </a:ext>
            </a:extLst>
          </p:cNvPr>
          <p:cNvSpPr>
            <a:spLocks noGrp="1"/>
          </p:cNvSpPr>
          <p:nvPr>
            <p:ph idx="1"/>
          </p:nvPr>
        </p:nvSpPr>
        <p:spPr>
          <a:xfrm>
            <a:off x="838200" y="1690687"/>
            <a:ext cx="10515600" cy="4802187"/>
          </a:xfrm>
          <a:ln>
            <a:solidFill>
              <a:schemeClr val="bg1"/>
            </a:solidFill>
          </a:ln>
        </p:spPr>
        <p:txBody>
          <a:bodyPr>
            <a:normAutofit lnSpcReduction="10000"/>
          </a:bodyPr>
          <a:lstStyle/>
          <a:p>
            <a:r>
              <a:rPr lang="en-GB" sz="3200" dirty="0">
                <a:solidFill>
                  <a:schemeClr val="bg1"/>
                </a:solidFill>
              </a:rPr>
              <a:t>Teachers </a:t>
            </a:r>
            <a:r>
              <a:rPr lang="en-GB" sz="3200" b="1" dirty="0">
                <a:solidFill>
                  <a:schemeClr val="bg1"/>
                </a:solidFill>
              </a:rPr>
              <a:t>as a minimum </a:t>
            </a:r>
            <a:r>
              <a:rPr lang="en-GB" sz="3200" dirty="0">
                <a:solidFill>
                  <a:schemeClr val="bg1"/>
                </a:solidFill>
              </a:rPr>
              <a:t>must explicitly link curriculum learning to careers during:</a:t>
            </a:r>
          </a:p>
          <a:p>
            <a:r>
              <a:rPr lang="en-GB" sz="3200" dirty="0">
                <a:solidFill>
                  <a:schemeClr val="bg1"/>
                </a:solidFill>
              </a:rPr>
              <a:t>Year 12 Aspirations Week</a:t>
            </a:r>
          </a:p>
          <a:p>
            <a:r>
              <a:rPr lang="en-GB" sz="3200" dirty="0">
                <a:solidFill>
                  <a:schemeClr val="bg1"/>
                </a:solidFill>
              </a:rPr>
              <a:t>National Apprenticeship Week</a:t>
            </a:r>
          </a:p>
          <a:p>
            <a:r>
              <a:rPr lang="en-GB" sz="3200" dirty="0">
                <a:solidFill>
                  <a:schemeClr val="bg1"/>
                </a:solidFill>
              </a:rPr>
              <a:t>National Careers Week</a:t>
            </a:r>
          </a:p>
          <a:p>
            <a:endParaRPr lang="en-GB" sz="3200" dirty="0">
              <a:solidFill>
                <a:schemeClr val="bg1"/>
              </a:solidFill>
            </a:endParaRPr>
          </a:p>
          <a:p>
            <a:pPr marL="0" indent="0">
              <a:buNone/>
            </a:pPr>
            <a:r>
              <a:rPr lang="en-GB" sz="3200" dirty="0">
                <a:solidFill>
                  <a:schemeClr val="bg1"/>
                </a:solidFill>
              </a:rPr>
              <a:t>But, as per </a:t>
            </a:r>
            <a:r>
              <a:rPr lang="en-GB" sz="3200" dirty="0">
                <a:solidFill>
                  <a:srgbClr val="FFFFFF"/>
                </a:solidFill>
                <a:hlinkClick r:id="rId3">
                  <a:extLst>
                    <a:ext uri="{A12FA001-AC4F-418D-AE19-62706E023703}">
                      <ahyp:hlinkClr xmlns:ahyp="http://schemas.microsoft.com/office/drawing/2018/hyperlinkcolor" val="tx"/>
                    </a:ext>
                  </a:extLst>
                </a:hlinkClick>
              </a:rPr>
              <a:t>this great resource </a:t>
            </a:r>
            <a:r>
              <a:rPr lang="en-GB" sz="3200" dirty="0">
                <a:solidFill>
                  <a:schemeClr val="bg1"/>
                </a:solidFill>
              </a:rPr>
              <a:t>from UCAS last week- it is about brief, regular links to careers in lessons, and providing teachers with a bank of easy to access, quality resources- I do this via our website for consistent access for teaching staff</a:t>
            </a:r>
          </a:p>
          <a:p>
            <a:endParaRPr lang="en-GB" sz="3200" dirty="0">
              <a:solidFill>
                <a:schemeClr val="bg1"/>
              </a:solidFill>
            </a:endParaRPr>
          </a:p>
        </p:txBody>
      </p:sp>
      <p:pic>
        <p:nvPicPr>
          <p:cNvPr id="4" name="Picture 3">
            <a:extLst>
              <a:ext uri="{FF2B5EF4-FFF2-40B4-BE49-F238E27FC236}">
                <a16:creationId xmlns:a16="http://schemas.microsoft.com/office/drawing/2014/main" id="{F5E0E63F-6309-B4E6-8DA3-4C01EC8A57DD}"/>
              </a:ext>
            </a:extLst>
          </p:cNvPr>
          <p:cNvPicPr>
            <a:picLocks noChangeAspect="1"/>
          </p:cNvPicPr>
          <p:nvPr/>
        </p:nvPicPr>
        <p:blipFill>
          <a:blip r:embed="rId4"/>
          <a:stretch>
            <a:fillRect/>
          </a:stretch>
        </p:blipFill>
        <p:spPr>
          <a:xfrm>
            <a:off x="10638064" y="244408"/>
            <a:ext cx="1431471" cy="1143132"/>
          </a:xfrm>
          <a:prstGeom prst="rect">
            <a:avLst/>
          </a:prstGeom>
        </p:spPr>
      </p:pic>
      <p:sp>
        <p:nvSpPr>
          <p:cNvPr id="5" name="TextBox 4">
            <a:extLst>
              <a:ext uri="{FF2B5EF4-FFF2-40B4-BE49-F238E27FC236}">
                <a16:creationId xmlns:a16="http://schemas.microsoft.com/office/drawing/2014/main" id="{2DE3DDD4-C396-1A6E-BF8D-25234C2C18A2}"/>
              </a:ext>
            </a:extLst>
          </p:cNvPr>
          <p:cNvSpPr txBox="1"/>
          <p:nvPr/>
        </p:nvSpPr>
        <p:spPr>
          <a:xfrm>
            <a:off x="7636933" y="2521059"/>
            <a:ext cx="3492198" cy="1815882"/>
          </a:xfrm>
          <a:prstGeom prst="rect">
            <a:avLst/>
          </a:prstGeom>
          <a:solidFill>
            <a:srgbClr val="660033"/>
          </a:solidFill>
          <a:ln w="38100">
            <a:solidFill>
              <a:srgbClr val="FFFFFF"/>
            </a:solidFill>
          </a:ln>
        </p:spPr>
        <p:txBody>
          <a:bodyPr wrap="square" rtlCol="0">
            <a:spAutoFit/>
          </a:bodyPr>
          <a:lstStyle/>
          <a:p>
            <a:r>
              <a:rPr lang="en-GB" sz="2800" b="0" i="0" dirty="0">
                <a:solidFill>
                  <a:srgbClr val="FFFFFF"/>
                </a:solidFill>
                <a:effectLst/>
                <a:latin typeface="Roboto" panose="02000000000000000000" pitchFamily="2" charset="0"/>
              </a:rPr>
              <a:t>'This skill is used in…' or </a:t>
            </a:r>
          </a:p>
          <a:p>
            <a:r>
              <a:rPr lang="en-GB" sz="2800" b="0" i="0" dirty="0">
                <a:solidFill>
                  <a:srgbClr val="FFFFFF"/>
                </a:solidFill>
                <a:effectLst/>
                <a:latin typeface="Roboto" panose="02000000000000000000" pitchFamily="2" charset="0"/>
              </a:rPr>
              <a:t>'People in [job role] apply this when…’</a:t>
            </a:r>
            <a:endParaRPr lang="en-GB" sz="2800" dirty="0">
              <a:solidFill>
                <a:srgbClr val="FFFFFF"/>
              </a:solidFill>
            </a:endParaRPr>
          </a:p>
        </p:txBody>
      </p:sp>
    </p:spTree>
    <p:extLst>
      <p:ext uri="{BB962C8B-B14F-4D97-AF65-F5344CB8AC3E}">
        <p14:creationId xmlns:p14="http://schemas.microsoft.com/office/powerpoint/2010/main" val="217431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AA173F-5393-23F0-7E1F-868AFE4946A0}"/>
              </a:ext>
            </a:extLst>
          </p:cNvPr>
          <p:cNvPicPr>
            <a:picLocks noChangeAspect="1"/>
          </p:cNvPicPr>
          <p:nvPr/>
        </p:nvPicPr>
        <p:blipFill>
          <a:blip r:embed="rId2"/>
          <a:stretch>
            <a:fillRect/>
          </a:stretch>
        </p:blipFill>
        <p:spPr>
          <a:xfrm>
            <a:off x="163286" y="210343"/>
            <a:ext cx="5176157" cy="6437314"/>
          </a:xfrm>
          <a:prstGeom prst="rect">
            <a:avLst/>
          </a:prstGeom>
          <a:ln w="28575">
            <a:solidFill>
              <a:srgbClr val="660033"/>
            </a:solidFill>
          </a:ln>
        </p:spPr>
      </p:pic>
      <p:pic>
        <p:nvPicPr>
          <p:cNvPr id="5" name="Picture 4">
            <a:extLst>
              <a:ext uri="{FF2B5EF4-FFF2-40B4-BE49-F238E27FC236}">
                <a16:creationId xmlns:a16="http://schemas.microsoft.com/office/drawing/2014/main" id="{51A937C3-AC7A-3DC3-A57B-B018D80A9F1A}"/>
              </a:ext>
            </a:extLst>
          </p:cNvPr>
          <p:cNvPicPr>
            <a:picLocks noChangeAspect="1"/>
          </p:cNvPicPr>
          <p:nvPr/>
        </p:nvPicPr>
        <p:blipFill>
          <a:blip r:embed="rId3"/>
          <a:stretch>
            <a:fillRect/>
          </a:stretch>
        </p:blipFill>
        <p:spPr>
          <a:xfrm>
            <a:off x="5696175" y="223024"/>
            <a:ext cx="3297653" cy="3212317"/>
          </a:xfrm>
          <a:prstGeom prst="rect">
            <a:avLst/>
          </a:prstGeom>
          <a:ln w="28575">
            <a:solidFill>
              <a:srgbClr val="660033"/>
            </a:solidFill>
          </a:ln>
        </p:spPr>
      </p:pic>
      <p:pic>
        <p:nvPicPr>
          <p:cNvPr id="7" name="Picture 6">
            <a:extLst>
              <a:ext uri="{FF2B5EF4-FFF2-40B4-BE49-F238E27FC236}">
                <a16:creationId xmlns:a16="http://schemas.microsoft.com/office/drawing/2014/main" id="{44421A7A-AD00-2BD2-2E6B-CA9E94231439}"/>
              </a:ext>
            </a:extLst>
          </p:cNvPr>
          <p:cNvPicPr>
            <a:picLocks noChangeAspect="1"/>
          </p:cNvPicPr>
          <p:nvPr/>
        </p:nvPicPr>
        <p:blipFill>
          <a:blip r:embed="rId4"/>
          <a:stretch>
            <a:fillRect/>
          </a:stretch>
        </p:blipFill>
        <p:spPr>
          <a:xfrm>
            <a:off x="8644121" y="223024"/>
            <a:ext cx="3429479" cy="3477110"/>
          </a:xfrm>
          <a:prstGeom prst="rect">
            <a:avLst/>
          </a:prstGeom>
          <a:ln w="28575">
            <a:solidFill>
              <a:srgbClr val="660033"/>
            </a:solidFill>
          </a:ln>
        </p:spPr>
      </p:pic>
      <p:pic>
        <p:nvPicPr>
          <p:cNvPr id="9" name="Picture 8">
            <a:extLst>
              <a:ext uri="{FF2B5EF4-FFF2-40B4-BE49-F238E27FC236}">
                <a16:creationId xmlns:a16="http://schemas.microsoft.com/office/drawing/2014/main" id="{70EA73DE-2A43-206F-6728-209125F587D9}"/>
              </a:ext>
            </a:extLst>
          </p:cNvPr>
          <p:cNvPicPr>
            <a:picLocks noChangeAspect="1"/>
          </p:cNvPicPr>
          <p:nvPr/>
        </p:nvPicPr>
        <p:blipFill>
          <a:blip r:embed="rId5"/>
          <a:stretch>
            <a:fillRect/>
          </a:stretch>
        </p:blipFill>
        <p:spPr>
          <a:xfrm>
            <a:off x="5696175" y="3435341"/>
            <a:ext cx="3999719" cy="3212317"/>
          </a:xfrm>
          <a:prstGeom prst="rect">
            <a:avLst/>
          </a:prstGeom>
          <a:ln w="28575">
            <a:solidFill>
              <a:srgbClr val="660033"/>
            </a:solidFill>
          </a:ln>
        </p:spPr>
      </p:pic>
      <p:pic>
        <p:nvPicPr>
          <p:cNvPr id="11" name="Picture 10">
            <a:extLst>
              <a:ext uri="{FF2B5EF4-FFF2-40B4-BE49-F238E27FC236}">
                <a16:creationId xmlns:a16="http://schemas.microsoft.com/office/drawing/2014/main" id="{465F7CA6-9131-197A-E54F-5C8D874D5343}"/>
              </a:ext>
            </a:extLst>
          </p:cNvPr>
          <p:cNvPicPr>
            <a:picLocks noChangeAspect="1"/>
          </p:cNvPicPr>
          <p:nvPr/>
        </p:nvPicPr>
        <p:blipFill>
          <a:blip r:embed="rId6"/>
          <a:stretch>
            <a:fillRect/>
          </a:stretch>
        </p:blipFill>
        <p:spPr>
          <a:xfrm>
            <a:off x="8351551" y="3684969"/>
            <a:ext cx="3677163" cy="2448267"/>
          </a:xfrm>
          <a:prstGeom prst="rect">
            <a:avLst/>
          </a:prstGeom>
          <a:ln w="28575">
            <a:solidFill>
              <a:srgbClr val="660033"/>
            </a:solidFill>
          </a:ln>
        </p:spPr>
      </p:pic>
    </p:spTree>
    <p:extLst>
      <p:ext uri="{BB962C8B-B14F-4D97-AF65-F5344CB8AC3E}">
        <p14:creationId xmlns:p14="http://schemas.microsoft.com/office/powerpoint/2010/main" val="372379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DEC82-6173-C78B-CA92-BCC861EDBE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8E919BF-8C97-258F-EB0E-5E8EA8C2A12B}"/>
              </a:ext>
            </a:extLst>
          </p:cNvPr>
          <p:cNvPicPr>
            <a:picLocks noChangeAspect="1"/>
          </p:cNvPicPr>
          <p:nvPr/>
        </p:nvPicPr>
        <p:blipFill>
          <a:blip r:embed="rId3"/>
          <a:stretch>
            <a:fillRect/>
          </a:stretch>
        </p:blipFill>
        <p:spPr>
          <a:xfrm>
            <a:off x="10638064" y="244408"/>
            <a:ext cx="1431471" cy="1143132"/>
          </a:xfrm>
          <a:prstGeom prst="rect">
            <a:avLst/>
          </a:prstGeom>
        </p:spPr>
      </p:pic>
      <p:sp>
        <p:nvSpPr>
          <p:cNvPr id="2" name="Title 1">
            <a:extLst>
              <a:ext uri="{FF2B5EF4-FFF2-40B4-BE49-F238E27FC236}">
                <a16:creationId xmlns:a16="http://schemas.microsoft.com/office/drawing/2014/main" id="{776F9F8B-15CF-D639-606F-B5D43DE537FA}"/>
              </a:ext>
            </a:extLst>
          </p:cNvPr>
          <p:cNvSpPr>
            <a:spLocks noGrp="1"/>
          </p:cNvSpPr>
          <p:nvPr>
            <p:ph type="title"/>
          </p:nvPr>
        </p:nvSpPr>
        <p:spPr>
          <a:xfrm>
            <a:off x="1426029" y="260216"/>
            <a:ext cx="8730343" cy="1325563"/>
          </a:xfrm>
          <a:solidFill>
            <a:srgbClr val="660033"/>
          </a:solidFill>
          <a:ln w="38100">
            <a:solidFill>
              <a:srgbClr val="FFFFFF"/>
            </a:solidFill>
          </a:ln>
        </p:spPr>
        <p:txBody>
          <a:bodyPr>
            <a:normAutofit/>
          </a:bodyPr>
          <a:lstStyle/>
          <a:p>
            <a:pPr algn="ctr"/>
            <a:r>
              <a:rPr lang="en-GB" dirty="0">
                <a:solidFill>
                  <a:srgbClr val="FFFFFF"/>
                </a:solidFill>
              </a:rPr>
              <a:t>Addressing the challenge of providing careers opportunities for ALL learners</a:t>
            </a:r>
          </a:p>
        </p:txBody>
      </p:sp>
      <p:sp>
        <p:nvSpPr>
          <p:cNvPr id="3" name="Content Placeholder 2">
            <a:extLst>
              <a:ext uri="{FF2B5EF4-FFF2-40B4-BE49-F238E27FC236}">
                <a16:creationId xmlns:a16="http://schemas.microsoft.com/office/drawing/2014/main" id="{FD976668-7412-ADC9-705D-8D504D652150}"/>
              </a:ext>
            </a:extLst>
          </p:cNvPr>
          <p:cNvSpPr>
            <a:spLocks noGrp="1"/>
          </p:cNvSpPr>
          <p:nvPr>
            <p:ph idx="1"/>
          </p:nvPr>
        </p:nvSpPr>
        <p:spPr>
          <a:xfrm>
            <a:off x="952500" y="2021568"/>
            <a:ext cx="10515600" cy="4150632"/>
          </a:xfrm>
          <a:ln>
            <a:solidFill>
              <a:srgbClr val="FFFFFF"/>
            </a:solidFill>
          </a:ln>
        </p:spPr>
        <p:txBody>
          <a:bodyPr>
            <a:normAutofit fontScale="92500" lnSpcReduction="20000"/>
          </a:bodyPr>
          <a:lstStyle/>
          <a:p>
            <a:r>
              <a:rPr lang="en-GB" sz="3200" dirty="0">
                <a:solidFill>
                  <a:srgbClr val="FFFFFF"/>
                </a:solidFill>
              </a:rPr>
              <a:t>The challenge of careers provision in Sixth Form is that students can opt in and out!</a:t>
            </a:r>
          </a:p>
          <a:p>
            <a:r>
              <a:rPr lang="en-GB" sz="3200" dirty="0">
                <a:solidFill>
                  <a:srgbClr val="FFFFFF"/>
                </a:solidFill>
              </a:rPr>
              <a:t>Some groups of students are more likely to attend/sign up for opportunities</a:t>
            </a:r>
          </a:p>
          <a:p>
            <a:r>
              <a:rPr lang="en-GB" sz="3200" dirty="0">
                <a:solidFill>
                  <a:srgbClr val="FFFFFF"/>
                </a:solidFill>
              </a:rPr>
              <a:t>Some are more able to stay after school (not looking after younger siblings etc)</a:t>
            </a:r>
          </a:p>
          <a:p>
            <a:r>
              <a:rPr lang="en-GB" sz="3200" dirty="0">
                <a:solidFill>
                  <a:srgbClr val="FFFFFF"/>
                </a:solidFill>
              </a:rPr>
              <a:t>So, arranging employer engagement </a:t>
            </a:r>
            <a:r>
              <a:rPr lang="en-GB" sz="3200" b="1" dirty="0">
                <a:solidFill>
                  <a:srgbClr val="FFFFFF"/>
                </a:solidFill>
              </a:rPr>
              <a:t>specifically</a:t>
            </a:r>
            <a:r>
              <a:rPr lang="en-GB" sz="3200" dirty="0">
                <a:solidFill>
                  <a:srgbClr val="FFFFFF"/>
                </a:solidFill>
              </a:rPr>
              <a:t> through subjects, means ALL learners access the opportunities, and careers are continually linked to learning</a:t>
            </a:r>
          </a:p>
          <a:p>
            <a:r>
              <a:rPr lang="en-GB" sz="3200" dirty="0">
                <a:solidFill>
                  <a:srgbClr val="FFFFFF"/>
                </a:solidFill>
              </a:rPr>
              <a:t>And, a clear tracking system ensures ALL learners access opportunities</a:t>
            </a:r>
          </a:p>
        </p:txBody>
      </p:sp>
    </p:spTree>
    <p:extLst>
      <p:ext uri="{BB962C8B-B14F-4D97-AF65-F5344CB8AC3E}">
        <p14:creationId xmlns:p14="http://schemas.microsoft.com/office/powerpoint/2010/main" val="41309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EAB4B-521E-30AB-F283-46E01BC537C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847A4C0-66B3-FED7-D4F4-DEA8C516A867}"/>
              </a:ext>
            </a:extLst>
          </p:cNvPr>
          <p:cNvPicPr>
            <a:picLocks noChangeAspect="1"/>
          </p:cNvPicPr>
          <p:nvPr/>
        </p:nvPicPr>
        <p:blipFill>
          <a:blip r:embed="rId3"/>
          <a:stretch>
            <a:fillRect/>
          </a:stretch>
        </p:blipFill>
        <p:spPr>
          <a:xfrm>
            <a:off x="10638064" y="244408"/>
            <a:ext cx="1431471" cy="1143132"/>
          </a:xfrm>
          <a:prstGeom prst="rect">
            <a:avLst/>
          </a:prstGeom>
        </p:spPr>
      </p:pic>
      <p:sp>
        <p:nvSpPr>
          <p:cNvPr id="2" name="Title 1">
            <a:extLst>
              <a:ext uri="{FF2B5EF4-FFF2-40B4-BE49-F238E27FC236}">
                <a16:creationId xmlns:a16="http://schemas.microsoft.com/office/drawing/2014/main" id="{ECFF4802-7B21-DC49-6E03-AAD7C3CBFEE8}"/>
              </a:ext>
            </a:extLst>
          </p:cNvPr>
          <p:cNvSpPr>
            <a:spLocks noGrp="1"/>
          </p:cNvSpPr>
          <p:nvPr>
            <p:ph type="title"/>
          </p:nvPr>
        </p:nvSpPr>
        <p:spPr>
          <a:xfrm>
            <a:off x="1426029" y="260216"/>
            <a:ext cx="8730343" cy="1325563"/>
          </a:xfrm>
          <a:solidFill>
            <a:srgbClr val="660033"/>
          </a:solidFill>
          <a:ln w="38100">
            <a:solidFill>
              <a:srgbClr val="FFFFFF"/>
            </a:solidFill>
          </a:ln>
        </p:spPr>
        <p:txBody>
          <a:bodyPr>
            <a:normAutofit/>
          </a:bodyPr>
          <a:lstStyle/>
          <a:p>
            <a:pPr algn="ctr"/>
            <a:r>
              <a:rPr lang="en-GB" dirty="0">
                <a:solidFill>
                  <a:srgbClr val="FFFFFF"/>
                </a:solidFill>
              </a:rPr>
              <a:t>A careers opportunity in </a:t>
            </a:r>
            <a:r>
              <a:rPr lang="en-GB" u="sng" dirty="0">
                <a:solidFill>
                  <a:srgbClr val="FFFFFF"/>
                </a:solidFill>
              </a:rPr>
              <a:t>every</a:t>
            </a:r>
            <a:r>
              <a:rPr lang="en-GB" dirty="0">
                <a:solidFill>
                  <a:srgbClr val="FFFFFF"/>
                </a:solidFill>
              </a:rPr>
              <a:t> subject</a:t>
            </a:r>
          </a:p>
        </p:txBody>
      </p:sp>
      <p:sp>
        <p:nvSpPr>
          <p:cNvPr id="3" name="Content Placeholder 2">
            <a:extLst>
              <a:ext uri="{FF2B5EF4-FFF2-40B4-BE49-F238E27FC236}">
                <a16:creationId xmlns:a16="http://schemas.microsoft.com/office/drawing/2014/main" id="{0F1C7D85-413C-6C23-5F0D-5576B5B6FC2A}"/>
              </a:ext>
            </a:extLst>
          </p:cNvPr>
          <p:cNvSpPr>
            <a:spLocks noGrp="1"/>
          </p:cNvSpPr>
          <p:nvPr>
            <p:ph idx="1"/>
          </p:nvPr>
        </p:nvSpPr>
        <p:spPr>
          <a:xfrm>
            <a:off x="952500" y="2021568"/>
            <a:ext cx="10515600" cy="4351338"/>
          </a:xfrm>
          <a:ln>
            <a:solidFill>
              <a:srgbClr val="FFFFFF"/>
            </a:solidFill>
          </a:ln>
        </p:spPr>
        <p:txBody>
          <a:bodyPr/>
          <a:lstStyle/>
          <a:p>
            <a:r>
              <a:rPr lang="en-GB" dirty="0">
                <a:solidFill>
                  <a:srgbClr val="FFFFFF"/>
                </a:solidFill>
              </a:rPr>
              <a:t>How can we best prepare students make Post 18 decisions? With high quality employer and educational engagement. Getting students over that ‘threshold’ onto a campus or into an employer, hearing directly from professionals both in school and externally</a:t>
            </a:r>
          </a:p>
          <a:p>
            <a:r>
              <a:rPr lang="en-GB" dirty="0">
                <a:solidFill>
                  <a:srgbClr val="FFFFFF"/>
                </a:solidFill>
              </a:rPr>
              <a:t>Since 2023 my aim has been to offer an in-person careers related opportunity in </a:t>
            </a:r>
            <a:r>
              <a:rPr lang="en-GB" b="1" dirty="0">
                <a:solidFill>
                  <a:srgbClr val="FFFFFF"/>
                </a:solidFill>
              </a:rPr>
              <a:t>every</a:t>
            </a:r>
            <a:r>
              <a:rPr lang="en-GB" dirty="0">
                <a:solidFill>
                  <a:srgbClr val="FFFFFF"/>
                </a:solidFill>
              </a:rPr>
              <a:t> subject we offer</a:t>
            </a:r>
          </a:p>
          <a:p>
            <a:r>
              <a:rPr lang="en-GB" dirty="0">
                <a:solidFill>
                  <a:srgbClr val="FFFFFF"/>
                </a:solidFill>
              </a:rPr>
              <a:t>I challenged each department to organise this themselves (with varying success!)</a:t>
            </a:r>
          </a:p>
          <a:p>
            <a:r>
              <a:rPr lang="en-GB" dirty="0">
                <a:solidFill>
                  <a:srgbClr val="FFFFFF"/>
                </a:solidFill>
              </a:rPr>
              <a:t>But, those that did have rebooked for the 3</a:t>
            </a:r>
            <a:r>
              <a:rPr lang="en-GB" baseline="30000" dirty="0">
                <a:solidFill>
                  <a:srgbClr val="FFFFFF"/>
                </a:solidFill>
              </a:rPr>
              <a:t>rd</a:t>
            </a:r>
            <a:r>
              <a:rPr lang="en-GB" dirty="0">
                <a:solidFill>
                  <a:srgbClr val="FFFFFF"/>
                </a:solidFill>
              </a:rPr>
              <a:t> year this year- Bank of England, Chemistry practical at Leeds Uni great examples</a:t>
            </a:r>
          </a:p>
        </p:txBody>
      </p:sp>
    </p:spTree>
    <p:extLst>
      <p:ext uri="{BB962C8B-B14F-4D97-AF65-F5344CB8AC3E}">
        <p14:creationId xmlns:p14="http://schemas.microsoft.com/office/powerpoint/2010/main" val="175671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34C621-6783-0EA6-C702-C312446CDE99}"/>
              </a:ext>
            </a:extLst>
          </p:cNvPr>
          <p:cNvPicPr>
            <a:picLocks noChangeAspect="1"/>
          </p:cNvPicPr>
          <p:nvPr/>
        </p:nvPicPr>
        <p:blipFill>
          <a:blip r:embed="rId2"/>
          <a:stretch>
            <a:fillRect/>
          </a:stretch>
        </p:blipFill>
        <p:spPr>
          <a:xfrm>
            <a:off x="117337" y="140583"/>
            <a:ext cx="6213401" cy="4554205"/>
          </a:xfrm>
          <a:prstGeom prst="rect">
            <a:avLst/>
          </a:prstGeom>
          <a:ln w="38100">
            <a:solidFill>
              <a:srgbClr val="660033"/>
            </a:solidFill>
          </a:ln>
        </p:spPr>
      </p:pic>
      <p:sp>
        <p:nvSpPr>
          <p:cNvPr id="4" name="TextBox 3">
            <a:extLst>
              <a:ext uri="{FF2B5EF4-FFF2-40B4-BE49-F238E27FC236}">
                <a16:creationId xmlns:a16="http://schemas.microsoft.com/office/drawing/2014/main" id="{D9683D67-4646-2C30-B1C3-D7443A9D64B1}"/>
              </a:ext>
            </a:extLst>
          </p:cNvPr>
          <p:cNvSpPr txBox="1"/>
          <p:nvPr/>
        </p:nvSpPr>
        <p:spPr>
          <a:xfrm>
            <a:off x="812839" y="5130621"/>
            <a:ext cx="4352923" cy="1200329"/>
          </a:xfrm>
          <a:prstGeom prst="rect">
            <a:avLst/>
          </a:prstGeom>
          <a:solidFill>
            <a:srgbClr val="660033"/>
          </a:solidFill>
          <a:ln>
            <a:solidFill>
              <a:srgbClr val="FFFFFF"/>
            </a:solidFill>
          </a:ln>
        </p:spPr>
        <p:txBody>
          <a:bodyPr wrap="none" rtlCol="0">
            <a:spAutoFit/>
          </a:bodyPr>
          <a:lstStyle/>
          <a:p>
            <a:pPr algn="ctr"/>
            <a:r>
              <a:rPr lang="en-GB" sz="3600" dirty="0">
                <a:solidFill>
                  <a:srgbClr val="FFFFFF"/>
                </a:solidFill>
              </a:rPr>
              <a:t>Careers opportunities </a:t>
            </a:r>
          </a:p>
          <a:p>
            <a:pPr algn="ctr"/>
            <a:r>
              <a:rPr lang="en-GB" sz="3600" dirty="0">
                <a:solidFill>
                  <a:srgbClr val="FFFFFF"/>
                </a:solidFill>
              </a:rPr>
              <a:t>per subject</a:t>
            </a:r>
          </a:p>
        </p:txBody>
      </p:sp>
      <p:sp>
        <p:nvSpPr>
          <p:cNvPr id="6" name="TextBox 5">
            <a:extLst>
              <a:ext uri="{FF2B5EF4-FFF2-40B4-BE49-F238E27FC236}">
                <a16:creationId xmlns:a16="http://schemas.microsoft.com/office/drawing/2014/main" id="{A43DC2B0-FB11-8620-3233-8511AB08E030}"/>
              </a:ext>
            </a:extLst>
          </p:cNvPr>
          <p:cNvSpPr txBox="1"/>
          <p:nvPr/>
        </p:nvSpPr>
        <p:spPr>
          <a:xfrm>
            <a:off x="6948271" y="393279"/>
            <a:ext cx="4832477" cy="1754326"/>
          </a:xfrm>
          <a:prstGeom prst="rect">
            <a:avLst/>
          </a:prstGeom>
          <a:solidFill>
            <a:srgbClr val="660033"/>
          </a:solidFill>
          <a:ln w="38100">
            <a:solidFill>
              <a:srgbClr val="FFFFFF"/>
            </a:solidFill>
          </a:ln>
        </p:spPr>
        <p:txBody>
          <a:bodyPr wrap="none" rtlCol="0">
            <a:spAutoFit/>
          </a:bodyPr>
          <a:lstStyle/>
          <a:p>
            <a:pPr algn="ctr"/>
            <a:r>
              <a:rPr lang="en-GB" sz="3600" dirty="0">
                <a:solidFill>
                  <a:srgbClr val="FFFFFF"/>
                </a:solidFill>
              </a:rPr>
              <a:t>Mix of visiting speakers, </a:t>
            </a:r>
          </a:p>
          <a:p>
            <a:pPr algn="ctr"/>
            <a:r>
              <a:rPr lang="en-GB" sz="3600" dirty="0">
                <a:solidFill>
                  <a:srgbClr val="FFFFFF"/>
                </a:solidFill>
              </a:rPr>
              <a:t>taster days, careers fairs </a:t>
            </a:r>
          </a:p>
          <a:p>
            <a:pPr algn="ctr"/>
            <a:r>
              <a:rPr lang="en-GB" sz="3600" dirty="0">
                <a:solidFill>
                  <a:srgbClr val="FFFFFF"/>
                </a:solidFill>
              </a:rPr>
              <a:t>and trips</a:t>
            </a:r>
          </a:p>
        </p:txBody>
      </p:sp>
      <p:pic>
        <p:nvPicPr>
          <p:cNvPr id="9" name="Picture 8">
            <a:extLst>
              <a:ext uri="{FF2B5EF4-FFF2-40B4-BE49-F238E27FC236}">
                <a16:creationId xmlns:a16="http://schemas.microsoft.com/office/drawing/2014/main" id="{52585081-C701-2056-90B3-AB6602C623C2}"/>
              </a:ext>
            </a:extLst>
          </p:cNvPr>
          <p:cNvPicPr>
            <a:picLocks noChangeAspect="1"/>
          </p:cNvPicPr>
          <p:nvPr/>
        </p:nvPicPr>
        <p:blipFill>
          <a:blip r:embed="rId3"/>
          <a:stretch>
            <a:fillRect/>
          </a:stretch>
        </p:blipFill>
        <p:spPr>
          <a:xfrm>
            <a:off x="6030111" y="2960291"/>
            <a:ext cx="6044552" cy="3757126"/>
          </a:xfrm>
          <a:prstGeom prst="rect">
            <a:avLst/>
          </a:prstGeom>
          <a:ln w="38100">
            <a:solidFill>
              <a:srgbClr val="660033"/>
            </a:solidFill>
          </a:ln>
        </p:spPr>
      </p:pic>
    </p:spTree>
    <p:extLst>
      <p:ext uri="{BB962C8B-B14F-4D97-AF65-F5344CB8AC3E}">
        <p14:creationId xmlns:p14="http://schemas.microsoft.com/office/powerpoint/2010/main" val="239847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8C8B9A448ED408962AD8E4836D33A" ma:contentTypeVersion="29" ma:contentTypeDescription="Create a new document." ma:contentTypeScope="" ma:versionID="e358ee77eac6c035c8e3a4324a8fd656">
  <xsd:schema xmlns:xsd="http://www.w3.org/2001/XMLSchema" xmlns:xs="http://www.w3.org/2001/XMLSchema" xmlns:p="http://schemas.microsoft.com/office/2006/metadata/properties" xmlns:ns2="00af06db-1fde-47ea-af64-a11c9906b03d" xmlns:ns3="955c6b25-4ad0-4caa-bbc9-9d37c34c8783" targetNamespace="http://schemas.microsoft.com/office/2006/metadata/properties" ma:root="true" ma:fieldsID="fb2eced4808431eb9847387ca5804979" ns2:_="" ns3:_="">
    <xsd:import namespace="00af06db-1fde-47ea-af64-a11c9906b03d"/>
    <xsd:import namespace="955c6b25-4ad0-4caa-bbc9-9d37c34c87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Read" minOccurs="0"/>
                <xsd:element ref="ns2:MediaLengthInSeconds" minOccurs="0"/>
                <xsd:element ref="ns2:lcf76f155ced4ddcb4097134ff3c332f" minOccurs="0"/>
                <xsd:element ref="ns3:TaxCatchAll" minOccurs="0"/>
                <xsd:element ref="ns2:_Flow_SignoffStatus" minOccurs="0"/>
                <xsd:element ref="ns2:Thumbnail" minOccurs="0"/>
                <xsd:element ref="ns2:Notes" minOccurs="0"/>
                <xsd:element ref="ns2:PreviewImage" minOccurs="0"/>
                <xsd:element ref="ns2:Shortcutlinkstofilelocations" minOccurs="0"/>
                <xsd:element ref="ns2:MediaServiceObjectDetectorVersions" minOccurs="0"/>
                <xsd:element ref="ns2:MediaServiceSearchProperties" minOccurs="0"/>
                <xsd:element ref="ns2:Inf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f06db-1fde-47ea-af64-a11c9906b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ad" ma:index="20" nillable="true" ma:displayName="Read?" ma:default="1" ma:format="Dropdown" ma:internalName="Rea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Thumbnail" ma:index="26" nillable="true" ma:displayName="Thumbnail" ma:format="Thumbnail" ma:internalName="Thumbnail">
      <xsd:simpleType>
        <xsd:restriction base="dms:Unknown"/>
      </xsd:simpleType>
    </xsd:element>
    <xsd:element name="Notes" ma:index="27" nillable="true" ma:displayName="Notes" ma:format="Dropdown" ma:internalName="Notes">
      <xsd:simpleType>
        <xsd:restriction base="dms:Text">
          <xsd:maxLength value="255"/>
        </xsd:restriction>
      </xsd:simpleType>
    </xsd:element>
    <xsd:element name="PreviewImage" ma:index="28" nillable="true" ma:displayName="Preview Image" ma:format="Thumbnail" ma:internalName="PreviewImage">
      <xsd:simpleType>
        <xsd:restriction base="dms:Unknown"/>
      </xsd:simpleType>
    </xsd:element>
    <xsd:element name="Shortcutlinkstofilelocations" ma:index="29" nillable="true" ma:displayName="Links" ma:format="Hyperlink" ma:internalName="Shortcutlinkstofilelocation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Info" ma:index="32" nillable="true" ma:displayName="Info" ma:format="Dropdown" ma:internalName="Info">
      <xsd:simpleType>
        <xsd:restriction base="dms:Text">
          <xsd:maxLength value="255"/>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c6b25-4ad0-4caa-bbc9-9d37c34c87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5d8534f-7107-432b-bc04-b088ea7f1448}" ma:internalName="TaxCatchAll" ma:showField="CatchAllData" ma:web="955c6b25-4ad0-4caa-bbc9-9d37c34c8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af06db-1fde-47ea-af64-a11c9906b03d">
      <Terms xmlns="http://schemas.microsoft.com/office/infopath/2007/PartnerControls"/>
    </lcf76f155ced4ddcb4097134ff3c332f>
    <Thumbnail xmlns="00af06db-1fde-47ea-af64-a11c9906b03d" xsi:nil="true"/>
    <Shortcutlinkstofilelocations xmlns="00af06db-1fde-47ea-af64-a11c9906b03d">
      <Url xsi:nil="true"/>
      <Description xsi:nil="true"/>
    </Shortcutlinkstofilelocations>
    <Read xmlns="00af06db-1fde-47ea-af64-a11c9906b03d">true</Read>
    <_Flow_SignoffStatus xmlns="00af06db-1fde-47ea-af64-a11c9906b03d" xsi:nil="true"/>
    <TaxCatchAll xmlns="955c6b25-4ad0-4caa-bbc9-9d37c34c8783" xsi:nil="true"/>
    <Info xmlns="00af06db-1fde-47ea-af64-a11c9906b03d" xsi:nil="true"/>
    <Notes xmlns="00af06db-1fde-47ea-af64-a11c9906b03d" xsi:nil="true"/>
    <PreviewImage xmlns="00af06db-1fde-47ea-af64-a11c9906b03d" xsi:nil="true"/>
  </documentManagement>
</p:properties>
</file>

<file path=customXml/itemProps1.xml><?xml version="1.0" encoding="utf-8"?>
<ds:datastoreItem xmlns:ds="http://schemas.openxmlformats.org/officeDocument/2006/customXml" ds:itemID="{A140BBDD-02DF-40A7-BB8A-B667DE14219C}"/>
</file>

<file path=customXml/itemProps2.xml><?xml version="1.0" encoding="utf-8"?>
<ds:datastoreItem xmlns:ds="http://schemas.openxmlformats.org/officeDocument/2006/customXml" ds:itemID="{CFF0C104-08A3-41F5-BF16-F8A1B48D337B}"/>
</file>

<file path=customXml/itemProps3.xml><?xml version="1.0" encoding="utf-8"?>
<ds:datastoreItem xmlns:ds="http://schemas.openxmlformats.org/officeDocument/2006/customXml" ds:itemID="{6C2927ED-8ABF-40C7-AA9C-0D4BB8FB36FB}"/>
</file>

<file path=docProps/app.xml><?xml version="1.0" encoding="utf-8"?>
<Properties xmlns="http://schemas.openxmlformats.org/officeDocument/2006/extended-properties" xmlns:vt="http://schemas.openxmlformats.org/officeDocument/2006/docPropsVTypes">
  <TotalTime>7142</TotalTime>
  <Words>1618</Words>
  <Application>Microsoft Office PowerPoint</Application>
  <PresentationFormat>Widescreen</PresentationFormat>
  <Paragraphs>156</Paragraphs>
  <Slides>27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Comic Sans MS</vt:lpstr>
      <vt:lpstr>Roboto</vt:lpstr>
      <vt:lpstr>Symbol</vt:lpstr>
      <vt:lpstr>Office Theme</vt:lpstr>
      <vt:lpstr>PowerPoint Presentation</vt:lpstr>
      <vt:lpstr>An introduction to Roundhay</vt:lpstr>
      <vt:lpstr>The Sixth Form Team (to give context later, on  who tracks student participation!)</vt:lpstr>
      <vt:lpstr>PowerPoint Presentation</vt:lpstr>
      <vt:lpstr>Linking curriculum learning to careers</vt:lpstr>
      <vt:lpstr>PowerPoint Presentation</vt:lpstr>
      <vt:lpstr>Addressing the challenge of providing careers opportunities for ALL learners</vt:lpstr>
      <vt:lpstr>A careers opportunity in every subject</vt:lpstr>
      <vt:lpstr>PowerPoint Presentation</vt:lpstr>
      <vt:lpstr>How I source the opportunities</vt:lpstr>
      <vt:lpstr>Visiting speakers into school </vt:lpstr>
      <vt:lpstr>Large in school career events- encounters with employers- high impact in terms of learner numbers</vt:lpstr>
      <vt:lpstr>Subject specific large in school events- a more targeted approach but reaches a lot of students, and employers/HE enthusiastic about attending where a targeted group is identified</vt:lpstr>
      <vt:lpstr>Logistics of the speed-networking events</vt:lpstr>
      <vt:lpstr>Arranging the large school events</vt:lpstr>
      <vt:lpstr>National Apprenticeship Week</vt:lpstr>
      <vt:lpstr>National Careers Week- more online opps for 2025  Online careers broadcasts on Inspirational Talks | Futures For All are fab!</vt:lpstr>
      <vt:lpstr>PowerPoint Presentation</vt:lpstr>
      <vt:lpstr>PowerPoint Presentation</vt:lpstr>
      <vt:lpstr>PowerPoint Presentation</vt:lpstr>
      <vt:lpstr>Best bits from the bulletin!</vt:lpstr>
      <vt:lpstr>PowerPoint Presentation</vt:lpstr>
      <vt:lpstr>Supporting disadvantaged students</vt:lpstr>
      <vt:lpstr>PowerPoint Presentation</vt:lpstr>
      <vt:lpstr>New for this year- University of Leeds campus day for our Y13 disadvantaged students</vt:lpstr>
      <vt:lpstr>Ensuring disadvantaged students have access to the opportunities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Billinge</dc:creator>
  <cp:lastModifiedBy>Stephanie Metcalf</cp:lastModifiedBy>
  <cp:revision>329</cp:revision>
  <cp:lastPrinted>2021-05-07T13:51:47Z</cp:lastPrinted>
  <dcterms:created xsi:type="dcterms:W3CDTF">2017-09-19T15:10:51Z</dcterms:created>
  <dcterms:modified xsi:type="dcterms:W3CDTF">2025-11-14T14:31:31Z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ies>
</file>